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91" r:id="rId2"/>
    <p:sldId id="1157" r:id="rId3"/>
    <p:sldId id="344" r:id="rId4"/>
    <p:sldId id="367" r:id="rId5"/>
    <p:sldId id="345" r:id="rId6"/>
    <p:sldId id="364" r:id="rId7"/>
    <p:sldId id="347" r:id="rId8"/>
    <p:sldId id="346" r:id="rId9"/>
    <p:sldId id="348" r:id="rId10"/>
    <p:sldId id="1158" r:id="rId11"/>
    <p:sldId id="350" r:id="rId12"/>
    <p:sldId id="351" r:id="rId13"/>
    <p:sldId id="352" r:id="rId14"/>
    <p:sldId id="353" r:id="rId15"/>
    <p:sldId id="354" r:id="rId16"/>
    <p:sldId id="355" r:id="rId17"/>
    <p:sldId id="1162" r:id="rId18"/>
    <p:sldId id="356" r:id="rId19"/>
    <p:sldId id="368" r:id="rId20"/>
    <p:sldId id="357" r:id="rId21"/>
    <p:sldId id="1160" r:id="rId22"/>
    <p:sldId id="359" r:id="rId23"/>
    <p:sldId id="362" r:id="rId24"/>
    <p:sldId id="370" r:id="rId25"/>
    <p:sldId id="1161" r:id="rId26"/>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85" autoAdjust="0"/>
    <p:restoredTop sz="86144" autoAdjust="0"/>
  </p:normalViewPr>
  <p:slideViewPr>
    <p:cSldViewPr>
      <p:cViewPr varScale="1">
        <p:scale>
          <a:sx n="73" d="100"/>
          <a:sy n="73" d="100"/>
        </p:scale>
        <p:origin x="1661" y="58"/>
      </p:cViewPr>
      <p:guideLst>
        <p:guide orient="horz" pos="2160"/>
        <p:guide pos="2880"/>
      </p:guideLst>
    </p:cSldViewPr>
  </p:slid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95106-CF6D-41F1-BFFE-7B6BEE9FDCDC}" type="datetimeFigureOut">
              <a:rPr lang="it-IT" smtClean="0"/>
              <a:t>05/04/2022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2CDB86-3DBA-456D-8B11-C27A47321615}" type="slidenum">
              <a:rPr lang="it-IT" smtClean="0"/>
              <a:t>‹N›</a:t>
            </a:fld>
            <a:endParaRPr lang="it-IT"/>
          </a:p>
        </p:txBody>
      </p:sp>
    </p:spTree>
    <p:extLst>
      <p:ext uri="{BB962C8B-B14F-4D97-AF65-F5344CB8AC3E}">
        <p14:creationId xmlns:p14="http://schemas.microsoft.com/office/powerpoint/2010/main" val="3423222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a:t>
            </a:fld>
            <a:endParaRPr lang="it-IT"/>
          </a:p>
        </p:txBody>
      </p:sp>
    </p:spTree>
    <p:extLst>
      <p:ext uri="{BB962C8B-B14F-4D97-AF65-F5344CB8AC3E}">
        <p14:creationId xmlns:p14="http://schemas.microsoft.com/office/powerpoint/2010/main" val="31152605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10</a:t>
            </a:fld>
            <a:endParaRPr lang="it-IT"/>
          </a:p>
        </p:txBody>
      </p:sp>
    </p:spTree>
    <p:extLst>
      <p:ext uri="{BB962C8B-B14F-4D97-AF65-F5344CB8AC3E}">
        <p14:creationId xmlns:p14="http://schemas.microsoft.com/office/powerpoint/2010/main" val="2966809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11</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12</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13</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14</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15</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16</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18</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19</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20</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a:t>
            </a:fld>
            <a:endParaRPr lang="it-IT"/>
          </a:p>
        </p:txBody>
      </p:sp>
    </p:spTree>
    <p:extLst>
      <p:ext uri="{BB962C8B-B14F-4D97-AF65-F5344CB8AC3E}">
        <p14:creationId xmlns:p14="http://schemas.microsoft.com/office/powerpoint/2010/main" val="311526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21</a:t>
            </a:fld>
            <a:endParaRPr lang="it-IT"/>
          </a:p>
        </p:txBody>
      </p:sp>
    </p:spTree>
    <p:extLst>
      <p:ext uri="{BB962C8B-B14F-4D97-AF65-F5344CB8AC3E}">
        <p14:creationId xmlns:p14="http://schemas.microsoft.com/office/powerpoint/2010/main" val="3095374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22</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23</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24</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25</a:t>
            </a:fld>
            <a:endParaRPr lang="it-IT"/>
          </a:p>
        </p:txBody>
      </p:sp>
    </p:spTree>
    <p:extLst>
      <p:ext uri="{BB962C8B-B14F-4D97-AF65-F5344CB8AC3E}">
        <p14:creationId xmlns:p14="http://schemas.microsoft.com/office/powerpoint/2010/main" val="3080887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3</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4</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5</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6</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7</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8</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9</a:t>
            </a:fld>
            <a:endParaRPr lang="it-IT"/>
          </a:p>
        </p:txBody>
      </p:sp>
    </p:spTree>
    <p:extLst>
      <p:ext uri="{BB962C8B-B14F-4D97-AF65-F5344CB8AC3E}">
        <p14:creationId xmlns:p14="http://schemas.microsoft.com/office/powerpoint/2010/main" val="772055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252072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731363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3980685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378920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3274592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6658E400-C05E-44FE-B577-0B3EB2D5FFBF}" type="datetimeFigureOut">
              <a:rPr lang="it-IT" smtClean="0"/>
              <a:t>05/04/2022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192360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6658E400-C05E-44FE-B577-0B3EB2D5FFBF}" type="datetimeFigureOut">
              <a:rPr lang="it-IT" smtClean="0"/>
              <a:t>05/04/2022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53507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6658E400-C05E-44FE-B577-0B3EB2D5FFBF}" type="datetimeFigureOut">
              <a:rPr lang="it-IT" smtClean="0"/>
              <a:t>05/04/2022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6024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658E400-C05E-44FE-B577-0B3EB2D5FFBF}" type="datetimeFigureOut">
              <a:rPr lang="it-IT" smtClean="0"/>
              <a:t>05/04/2022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383735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658E400-C05E-44FE-B577-0B3EB2D5FFBF}" type="datetimeFigureOut">
              <a:rPr lang="it-IT" smtClean="0"/>
              <a:t>05/04/2022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698529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658E400-C05E-44FE-B577-0B3EB2D5FFBF}" type="datetimeFigureOut">
              <a:rPr lang="it-IT" smtClean="0"/>
              <a:t>05/04/2022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605544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8E400-C05E-44FE-B577-0B3EB2D5FFBF}" type="datetimeFigureOut">
              <a:rPr lang="it-IT" smtClean="0"/>
              <a:t>05/04/2022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14E85-ECAE-431A-A9AC-060712226F0F}" type="slidenum">
              <a:rPr lang="it-IT" smtClean="0"/>
              <a:t>‹N›</a:t>
            </a:fld>
            <a:endParaRPr lang="it-IT"/>
          </a:p>
        </p:txBody>
      </p:sp>
    </p:spTree>
    <p:extLst>
      <p:ext uri="{BB962C8B-B14F-4D97-AF65-F5344CB8AC3E}">
        <p14:creationId xmlns:p14="http://schemas.microsoft.com/office/powerpoint/2010/main" val="2459846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7.emf"/><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5.emf"/><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5.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8.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6351" y="783806"/>
            <a:ext cx="8271297" cy="2693045"/>
          </a:xfrm>
          <a:prstGeom prst="rect">
            <a:avLst/>
          </a:prstGeom>
        </p:spPr>
        <p:txBody>
          <a:bodyPr wrap="square">
            <a:spAutoFit/>
          </a:bodyPr>
          <a:lstStyle/>
          <a:p>
            <a:pPr algn="ctr">
              <a:spcAft>
                <a:spcPts val="1200"/>
              </a:spcAft>
            </a:pPr>
            <a:r>
              <a:rPr lang="it-IT" sz="2400" b="1" dirty="0">
                <a:solidFill>
                  <a:srgbClr val="00B050"/>
                </a:solidFill>
              </a:rPr>
              <a:t>Piano Regionale della Prevenzione 2020-2025</a:t>
            </a:r>
          </a:p>
          <a:p>
            <a:pPr algn="ctr">
              <a:spcAft>
                <a:spcPts val="1800"/>
              </a:spcAft>
            </a:pPr>
            <a:r>
              <a:rPr lang="it-IT" sz="2400" b="1" dirty="0">
                <a:solidFill>
                  <a:srgbClr val="00B050"/>
                </a:solidFill>
              </a:rPr>
              <a:t>Programma Predefinito PP8</a:t>
            </a:r>
          </a:p>
          <a:p>
            <a:pPr algn="ctr"/>
            <a:endParaRPr lang="it-IT" sz="2400" b="1" dirty="0">
              <a:solidFill>
                <a:schemeClr val="accent1">
                  <a:lumMod val="75000"/>
                </a:schemeClr>
              </a:solidFill>
            </a:endParaRPr>
          </a:p>
          <a:p>
            <a:pPr algn="ctr"/>
            <a:r>
              <a:rPr lang="it-IT" sz="2400" b="1" dirty="0">
                <a:solidFill>
                  <a:srgbClr val="0000FF"/>
                </a:solidFill>
              </a:rPr>
              <a:t>PIANO MIRATO DI PREVENZIONE </a:t>
            </a:r>
          </a:p>
          <a:p>
            <a:pPr algn="ctr"/>
            <a:r>
              <a:rPr lang="it-IT" sz="2400" b="1" dirty="0">
                <a:solidFill>
                  <a:srgbClr val="0000FF"/>
                </a:solidFill>
              </a:rPr>
              <a:t>DEL RISCHIO CANCEROGENO PER ESPOSIZIONE PROFESSIONALE </a:t>
            </a:r>
          </a:p>
          <a:p>
            <a:pPr algn="ctr"/>
            <a:r>
              <a:rPr lang="it-IT" sz="2400" b="1" dirty="0">
                <a:solidFill>
                  <a:srgbClr val="0000FF"/>
                </a:solidFill>
              </a:rPr>
              <a:t>A POLVERI DI LEGNO DURO</a:t>
            </a:r>
          </a:p>
        </p:txBody>
      </p:sp>
      <p:pic>
        <p:nvPicPr>
          <p:cNvPr id="1026" name="Picture 2" descr="Esposizione a polveri di leg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869" y="3680104"/>
            <a:ext cx="3994473" cy="29958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ttangolo 5"/>
          <p:cNvSpPr/>
          <p:nvPr/>
        </p:nvSpPr>
        <p:spPr>
          <a:xfrm>
            <a:off x="4788024" y="3592983"/>
            <a:ext cx="4176464" cy="3046988"/>
          </a:xfrm>
          <a:prstGeom prst="rect">
            <a:avLst/>
          </a:prstGeom>
        </p:spPr>
        <p:txBody>
          <a:bodyPr wrap="square">
            <a:spAutoFit/>
          </a:bodyPr>
          <a:lstStyle/>
          <a:p>
            <a:endParaRPr lang="it-IT" sz="4000" b="1" dirty="0">
              <a:solidFill>
                <a:schemeClr val="accent6">
                  <a:lumMod val="75000"/>
                </a:schemeClr>
              </a:solidFill>
            </a:endParaRPr>
          </a:p>
          <a:p>
            <a:r>
              <a:rPr lang="it-IT" sz="4000" b="1" dirty="0">
                <a:solidFill>
                  <a:schemeClr val="accent6">
                    <a:lumMod val="75000"/>
                  </a:schemeClr>
                </a:solidFill>
              </a:rPr>
              <a:t>SEMINARIO DI AVVIO</a:t>
            </a:r>
          </a:p>
          <a:p>
            <a:endParaRPr lang="it-IT" sz="2400" b="1" dirty="0">
              <a:solidFill>
                <a:schemeClr val="accent6">
                  <a:lumMod val="75000"/>
                </a:schemeClr>
              </a:solidFill>
            </a:endParaRPr>
          </a:p>
          <a:p>
            <a:r>
              <a:rPr lang="it-IT" sz="2400" b="1" dirty="0">
                <a:solidFill>
                  <a:schemeClr val="accent6">
                    <a:lumMod val="75000"/>
                  </a:schemeClr>
                </a:solidFill>
              </a:rPr>
              <a:t> Data – ora</a:t>
            </a:r>
          </a:p>
          <a:p>
            <a:r>
              <a:rPr lang="it-IT" sz="2400" b="1" dirty="0">
                <a:solidFill>
                  <a:schemeClr val="accent6">
                    <a:lumMod val="75000"/>
                  </a:schemeClr>
                </a:solidFill>
              </a:rPr>
              <a:t>Luogo</a:t>
            </a:r>
            <a:endParaRPr lang="it-IT" sz="2800" b="1" dirty="0">
              <a:solidFill>
                <a:schemeClr val="accent6">
                  <a:lumMod val="75000"/>
                </a:schemeClr>
              </a:solidFill>
            </a:endParaRPr>
          </a:p>
        </p:txBody>
      </p:sp>
      <p:pic>
        <p:nvPicPr>
          <p:cNvPr id="3" name="Immagine 2"/>
          <p:cNvPicPr>
            <a:picLocks noChangeAspect="1"/>
          </p:cNvPicPr>
          <p:nvPr/>
        </p:nvPicPr>
        <p:blipFill>
          <a:blip r:embed="rId4"/>
          <a:stretch>
            <a:fillRect/>
          </a:stretch>
        </p:blipFill>
        <p:spPr>
          <a:xfrm>
            <a:off x="7652256" y="98040"/>
            <a:ext cx="561850" cy="604522"/>
          </a:xfrm>
          <a:prstGeom prst="rect">
            <a:avLst/>
          </a:prstGeom>
        </p:spPr>
      </p:pic>
      <p:sp>
        <p:nvSpPr>
          <p:cNvPr id="5" name="CasellaDiTesto 4"/>
          <p:cNvSpPr txBox="1"/>
          <p:nvPr/>
        </p:nvSpPr>
        <p:spPr>
          <a:xfrm>
            <a:off x="8100392" y="141659"/>
            <a:ext cx="1025686" cy="400110"/>
          </a:xfrm>
          <a:prstGeom prst="rect">
            <a:avLst/>
          </a:prstGeom>
          <a:noFill/>
        </p:spPr>
        <p:txBody>
          <a:bodyPr wrap="square" rtlCol="0">
            <a:spAutoFit/>
          </a:bodyPr>
          <a:lstStyle/>
          <a:p>
            <a:r>
              <a:rPr lang="it-IT" sz="1000" b="1" dirty="0" err="1"/>
              <a:t>SPreSAL</a:t>
            </a:r>
            <a:r>
              <a:rPr lang="it-IT" sz="1000" b="1" dirty="0"/>
              <a:t> di</a:t>
            </a:r>
          </a:p>
          <a:p>
            <a:r>
              <a:rPr lang="it-IT" sz="1000" b="1" dirty="0"/>
              <a:t>_________ </a:t>
            </a:r>
          </a:p>
        </p:txBody>
      </p:sp>
      <p:pic>
        <p:nvPicPr>
          <p:cNvPr id="8" name="Immagine 7">
            <a:extLst>
              <a:ext uri="{FF2B5EF4-FFF2-40B4-BE49-F238E27FC236}">
                <a16:creationId xmlns:a16="http://schemas.microsoft.com/office/drawing/2014/main" id="{CCE66975-0AF3-42A7-9A88-28310347707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0777" y="11254"/>
            <a:ext cx="2843809" cy="728933"/>
          </a:xfrm>
          <a:prstGeom prst="rect">
            <a:avLst/>
          </a:prstGeom>
          <a:noFill/>
          <a:ln>
            <a:noFill/>
          </a:ln>
        </p:spPr>
      </p:pic>
      <p:pic>
        <p:nvPicPr>
          <p:cNvPr id="9" name="Immagine 8">
            <a:extLst>
              <a:ext uri="{FF2B5EF4-FFF2-40B4-BE49-F238E27FC236}">
                <a16:creationId xmlns:a16="http://schemas.microsoft.com/office/drawing/2014/main" id="{79B7722D-5F17-4D49-AEF4-C404F321BC75}"/>
              </a:ext>
            </a:extLst>
          </p:cNvPr>
          <p:cNvPicPr>
            <a:picLocks noChangeAspect="1"/>
          </p:cNvPicPr>
          <p:nvPr/>
        </p:nvPicPr>
        <p:blipFill>
          <a:blip r:embed="rId4"/>
          <a:stretch>
            <a:fillRect/>
          </a:stretch>
        </p:blipFill>
        <p:spPr>
          <a:xfrm>
            <a:off x="3779912" y="11254"/>
            <a:ext cx="561850" cy="604522"/>
          </a:xfrm>
          <a:prstGeom prst="rect">
            <a:avLst/>
          </a:prstGeom>
        </p:spPr>
      </p:pic>
      <p:sp>
        <p:nvSpPr>
          <p:cNvPr id="10" name="CasellaDiTesto 9">
            <a:extLst>
              <a:ext uri="{FF2B5EF4-FFF2-40B4-BE49-F238E27FC236}">
                <a16:creationId xmlns:a16="http://schemas.microsoft.com/office/drawing/2014/main" id="{B51192E9-5125-4FB6-B530-6690DD63014A}"/>
              </a:ext>
            </a:extLst>
          </p:cNvPr>
          <p:cNvSpPr txBox="1"/>
          <p:nvPr/>
        </p:nvSpPr>
        <p:spPr>
          <a:xfrm>
            <a:off x="4211960" y="73677"/>
            <a:ext cx="1823319" cy="400110"/>
          </a:xfrm>
          <a:prstGeom prst="rect">
            <a:avLst/>
          </a:prstGeom>
          <a:noFill/>
        </p:spPr>
        <p:txBody>
          <a:bodyPr wrap="square" rtlCol="0">
            <a:spAutoFit/>
          </a:bodyPr>
          <a:lstStyle/>
          <a:p>
            <a:r>
              <a:rPr lang="it-IT" sz="1000" b="1" dirty="0"/>
              <a:t>Capofila</a:t>
            </a:r>
          </a:p>
          <a:p>
            <a:r>
              <a:rPr lang="it-IT" sz="1000" b="1" dirty="0" err="1"/>
              <a:t>SPreSAL</a:t>
            </a:r>
            <a:r>
              <a:rPr lang="it-IT" sz="1000" b="1" dirty="0"/>
              <a:t> sede di Carbonia </a:t>
            </a:r>
          </a:p>
        </p:txBody>
      </p:sp>
    </p:spTree>
    <p:extLst>
      <p:ext uri="{BB962C8B-B14F-4D97-AF65-F5344CB8AC3E}">
        <p14:creationId xmlns:p14="http://schemas.microsoft.com/office/powerpoint/2010/main" val="3881491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INFORMAZIONI GENERALI</a:t>
            </a:r>
          </a:p>
        </p:txBody>
      </p:sp>
      <p:pic>
        <p:nvPicPr>
          <p:cNvPr id="3" name="Immagine 2">
            <a:extLst>
              <a:ext uri="{FF2B5EF4-FFF2-40B4-BE49-F238E27FC236}">
                <a16:creationId xmlns:a16="http://schemas.microsoft.com/office/drawing/2014/main" id="{B7C29AFC-D392-4D74-B881-578E006F5CE9}"/>
              </a:ext>
            </a:extLst>
          </p:cNvPr>
          <p:cNvPicPr>
            <a:picLocks noChangeAspect="1"/>
          </p:cNvPicPr>
          <p:nvPr/>
        </p:nvPicPr>
        <p:blipFill>
          <a:blip r:embed="rId3"/>
          <a:stretch>
            <a:fillRect/>
          </a:stretch>
        </p:blipFill>
        <p:spPr>
          <a:xfrm>
            <a:off x="205868" y="836712"/>
            <a:ext cx="8850550" cy="5254806"/>
          </a:xfrm>
          <a:prstGeom prst="rect">
            <a:avLst/>
          </a:prstGeom>
        </p:spPr>
      </p:pic>
    </p:spTree>
    <p:extLst>
      <p:ext uri="{BB962C8B-B14F-4D97-AF65-F5344CB8AC3E}">
        <p14:creationId xmlns:p14="http://schemas.microsoft.com/office/powerpoint/2010/main" val="1935132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1. RISORSE UMANE</a:t>
            </a: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9675" y="781050"/>
            <a:ext cx="6724650" cy="529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1534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1. RISORSE UMANE</a:t>
            </a: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193" y="1100661"/>
            <a:ext cx="7783284" cy="4009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8505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1. RISORSE UMANE</a:t>
            </a:r>
          </a:p>
        </p:txBody>
      </p:sp>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4663" y="596993"/>
            <a:ext cx="6638925" cy="6000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47205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2. ASSETTO E STRUTTURE DI PREVENZIONE</a:t>
            </a:r>
          </a:p>
        </p:txBody>
      </p:sp>
      <p:pic>
        <p:nvPicPr>
          <p:cNvPr id="2560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534"/>
          <a:stretch/>
        </p:blipFill>
        <p:spPr bwMode="auto">
          <a:xfrm>
            <a:off x="1187624" y="908721"/>
            <a:ext cx="7010400" cy="3225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60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9188"/>
          <a:stretch/>
        </p:blipFill>
        <p:spPr bwMode="auto">
          <a:xfrm>
            <a:off x="1241599" y="4133851"/>
            <a:ext cx="6915150" cy="761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4173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2. ASSETTO E STRUTTURE DI PREVENZIONE</a:t>
            </a:r>
          </a:p>
        </p:txBody>
      </p:sp>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633" y="655530"/>
            <a:ext cx="4928393" cy="6189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9544" y="2720395"/>
            <a:ext cx="4104456" cy="2059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Immagine 2">
            <a:extLst>
              <a:ext uri="{FF2B5EF4-FFF2-40B4-BE49-F238E27FC236}">
                <a16:creationId xmlns:a16="http://schemas.microsoft.com/office/drawing/2014/main" id="{5EBF81A3-D04C-4A84-AFCD-3431AEC71B32}"/>
              </a:ext>
            </a:extLst>
          </p:cNvPr>
          <p:cNvPicPr>
            <a:picLocks noChangeAspect="1"/>
          </p:cNvPicPr>
          <p:nvPr/>
        </p:nvPicPr>
        <p:blipFill>
          <a:blip r:embed="rId5"/>
          <a:stretch>
            <a:fillRect/>
          </a:stretch>
        </p:blipFill>
        <p:spPr>
          <a:xfrm>
            <a:off x="5122791" y="5013176"/>
            <a:ext cx="4104249" cy="1728192"/>
          </a:xfrm>
          <a:prstGeom prst="rect">
            <a:avLst/>
          </a:prstGeom>
        </p:spPr>
      </p:pic>
    </p:spTree>
    <p:extLst>
      <p:ext uri="{BB962C8B-B14F-4D97-AF65-F5344CB8AC3E}">
        <p14:creationId xmlns:p14="http://schemas.microsoft.com/office/powerpoint/2010/main" val="2280079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2. ASSETTO E STRUTTURE DI PREVENZIONE</a:t>
            </a:r>
          </a:p>
        </p:txBody>
      </p:sp>
      <p:pic>
        <p:nvPicPr>
          <p:cNvPr id="276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319"/>
          <a:stretch/>
        </p:blipFill>
        <p:spPr bwMode="auto">
          <a:xfrm>
            <a:off x="1629197" y="962511"/>
            <a:ext cx="5029200" cy="4568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6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3617"/>
          <a:stretch/>
        </p:blipFill>
        <p:spPr bwMode="auto">
          <a:xfrm>
            <a:off x="1629197" y="5530850"/>
            <a:ext cx="5038725" cy="501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4072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3085C44-FAAA-498A-8088-D5E664DC4B1A}"/>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E829A58B-7C0D-4224-9CE9-D056052258FB}"/>
              </a:ext>
            </a:extLst>
          </p:cNvPr>
          <p:cNvSpPr>
            <a:spLocks noGrp="1"/>
          </p:cNvSpPr>
          <p:nvPr>
            <p:ph idx="1"/>
          </p:nvPr>
        </p:nvSpPr>
        <p:spPr/>
        <p:txBody>
          <a:bodyPr/>
          <a:lstStyle/>
          <a:p>
            <a:endParaRPr lang="it-IT"/>
          </a:p>
        </p:txBody>
      </p:sp>
    </p:spTree>
    <p:extLst>
      <p:ext uri="{BB962C8B-B14F-4D97-AF65-F5344CB8AC3E}">
        <p14:creationId xmlns:p14="http://schemas.microsoft.com/office/powerpoint/2010/main" val="1938135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3. VALUTAZIONE DEL RISCHIO</a:t>
            </a:r>
          </a:p>
        </p:txBody>
      </p:sp>
      <p:pic>
        <p:nvPicPr>
          <p:cNvPr id="3" name="Immagine 2">
            <a:extLst>
              <a:ext uri="{FF2B5EF4-FFF2-40B4-BE49-F238E27FC236}">
                <a16:creationId xmlns:a16="http://schemas.microsoft.com/office/drawing/2014/main" id="{FAC4BBF8-8D70-4868-B6C2-FBEE622390F1}"/>
              </a:ext>
            </a:extLst>
          </p:cNvPr>
          <p:cNvPicPr>
            <a:picLocks noChangeAspect="1"/>
          </p:cNvPicPr>
          <p:nvPr/>
        </p:nvPicPr>
        <p:blipFill>
          <a:blip r:embed="rId3"/>
          <a:stretch>
            <a:fillRect/>
          </a:stretch>
        </p:blipFill>
        <p:spPr>
          <a:xfrm>
            <a:off x="388394" y="2060848"/>
            <a:ext cx="8744693" cy="2304256"/>
          </a:xfrm>
          <a:prstGeom prst="rect">
            <a:avLst/>
          </a:prstGeom>
        </p:spPr>
      </p:pic>
    </p:spTree>
    <p:extLst>
      <p:ext uri="{BB962C8B-B14F-4D97-AF65-F5344CB8AC3E}">
        <p14:creationId xmlns:p14="http://schemas.microsoft.com/office/powerpoint/2010/main" val="1824299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3. VALUTAZIONE DEL RISCHIO</a:t>
            </a:r>
          </a:p>
        </p:txBody>
      </p:sp>
      <p:cxnSp>
        <p:nvCxnSpPr>
          <p:cNvPr id="3" name="Connettore 2 2"/>
          <p:cNvCxnSpPr/>
          <p:nvPr/>
        </p:nvCxnSpPr>
        <p:spPr>
          <a:xfrm>
            <a:off x="7295963" y="6629345"/>
            <a:ext cx="7523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 name="Rettangolo 3"/>
          <p:cNvSpPr/>
          <p:nvPr/>
        </p:nvSpPr>
        <p:spPr>
          <a:xfrm>
            <a:off x="7236296" y="6263829"/>
            <a:ext cx="756938" cy="369332"/>
          </a:xfrm>
          <a:prstGeom prst="rect">
            <a:avLst/>
          </a:prstGeom>
        </p:spPr>
        <p:txBody>
          <a:bodyPr wrap="none">
            <a:spAutoFit/>
          </a:bodyPr>
          <a:lstStyle/>
          <a:p>
            <a:r>
              <a:rPr lang="it-IT" dirty="0"/>
              <a:t>Segue</a:t>
            </a:r>
          </a:p>
        </p:txBody>
      </p:sp>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0322"/>
          <a:stretch/>
        </p:blipFill>
        <p:spPr bwMode="auto">
          <a:xfrm>
            <a:off x="1941551" y="563455"/>
            <a:ext cx="5112568" cy="5885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0394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2555776" y="283374"/>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
        <p:nvSpPr>
          <p:cNvPr id="9" name="Rectangle 2"/>
          <p:cNvSpPr>
            <a:spLocks noChangeArrowheads="1"/>
          </p:cNvSpPr>
          <p:nvPr/>
        </p:nvSpPr>
        <p:spPr bwMode="auto">
          <a:xfrm flipV="1">
            <a:off x="0" y="475959"/>
            <a:ext cx="9126787" cy="45719"/>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2" name="Rettangolo 1"/>
          <p:cNvSpPr/>
          <p:nvPr/>
        </p:nvSpPr>
        <p:spPr>
          <a:xfrm>
            <a:off x="-8607" y="462143"/>
            <a:ext cx="9144000" cy="1277273"/>
          </a:xfrm>
          <a:prstGeom prst="rect">
            <a:avLst/>
          </a:prstGeom>
        </p:spPr>
        <p:txBody>
          <a:bodyPr wrap="square">
            <a:spAutoFit/>
          </a:bodyPr>
          <a:lstStyle/>
          <a:p>
            <a:pPr algn="ctr"/>
            <a:r>
              <a:rPr lang="it-IT" sz="2000" b="1" dirty="0">
                <a:solidFill>
                  <a:schemeClr val="accent1">
                    <a:lumMod val="75000"/>
                  </a:schemeClr>
                </a:solidFill>
              </a:rPr>
              <a:t>SEMINARIO DI AVVIO</a:t>
            </a:r>
          </a:p>
          <a:p>
            <a:pPr algn="ctr"/>
            <a:r>
              <a:rPr lang="it-IT" sz="1600" b="1" dirty="0">
                <a:solidFill>
                  <a:schemeClr val="accent1">
                    <a:lumMod val="75000"/>
                  </a:schemeClr>
                </a:solidFill>
              </a:rPr>
              <a:t>PIANO MIRATO DI PREVENZIONE </a:t>
            </a:r>
          </a:p>
          <a:p>
            <a:pPr algn="ctr">
              <a:spcAft>
                <a:spcPts val="600"/>
              </a:spcAft>
            </a:pPr>
            <a:r>
              <a:rPr lang="it-IT" sz="1600" b="1" dirty="0">
                <a:solidFill>
                  <a:schemeClr val="accent1">
                    <a:lumMod val="75000"/>
                  </a:schemeClr>
                </a:solidFill>
              </a:rPr>
              <a:t>DEL RISCHIO CANCEROGENO PER ESPOSIZIONE PROFESSIONALE A POLVERI DI LEGNO DURO</a:t>
            </a:r>
          </a:p>
          <a:p>
            <a:pPr algn="ctr"/>
            <a:r>
              <a:rPr lang="it-IT" sz="2000" b="1" u="sng" dirty="0">
                <a:solidFill>
                  <a:schemeClr val="accent1">
                    <a:lumMod val="75000"/>
                  </a:schemeClr>
                </a:solidFill>
              </a:rPr>
              <a:t>Programma della giornata</a:t>
            </a:r>
          </a:p>
        </p:txBody>
      </p:sp>
      <p:graphicFrame>
        <p:nvGraphicFramePr>
          <p:cNvPr id="3" name="Tabella 2"/>
          <p:cNvGraphicFramePr>
            <a:graphicFrameLocks noGrp="1"/>
          </p:cNvGraphicFramePr>
          <p:nvPr>
            <p:extLst>
              <p:ext uri="{D42A27DB-BD31-4B8C-83A1-F6EECF244321}">
                <p14:modId xmlns:p14="http://schemas.microsoft.com/office/powerpoint/2010/main" val="4205114177"/>
              </p:ext>
            </p:extLst>
          </p:nvPr>
        </p:nvGraphicFramePr>
        <p:xfrm>
          <a:off x="17213" y="1783080"/>
          <a:ext cx="9143999" cy="5074920"/>
        </p:xfrm>
        <a:graphic>
          <a:graphicData uri="http://schemas.openxmlformats.org/drawingml/2006/table">
            <a:tbl>
              <a:tblPr firstRow="1" bandRow="1">
                <a:tableStyleId>{5C22544A-7EE6-4342-B048-85BDC9FD1C3A}</a:tableStyleId>
              </a:tblPr>
              <a:tblGrid>
                <a:gridCol w="140364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gridCol w="2411759">
                  <a:extLst>
                    <a:ext uri="{9D8B030D-6E8A-4147-A177-3AD203B41FA5}">
                      <a16:colId xmlns:a16="http://schemas.microsoft.com/office/drawing/2014/main" val="20002"/>
                    </a:ext>
                  </a:extLst>
                </a:gridCol>
              </a:tblGrid>
              <a:tr h="370840">
                <a:tc>
                  <a:txBody>
                    <a:bodyPr/>
                    <a:lstStyle/>
                    <a:p>
                      <a:pPr algn="ctr">
                        <a:tabLst>
                          <a:tab pos="1163638" algn="l"/>
                        </a:tabLst>
                      </a:pPr>
                      <a:r>
                        <a:rPr lang="it-IT" sz="1500" dirty="0"/>
                        <a:t>Ore</a:t>
                      </a:r>
                    </a:p>
                  </a:txBody>
                  <a:tcPr anchor="ctr"/>
                </a:tc>
                <a:tc>
                  <a:txBody>
                    <a:bodyPr/>
                    <a:lstStyle/>
                    <a:p>
                      <a:pPr algn="ctr"/>
                      <a:r>
                        <a:rPr lang="it-IT" sz="1500" dirty="0"/>
                        <a:t>Argomento</a:t>
                      </a:r>
                    </a:p>
                  </a:txBody>
                  <a:tcPr anchor="ctr"/>
                </a:tc>
                <a:tc>
                  <a:txBody>
                    <a:bodyPr/>
                    <a:lstStyle/>
                    <a:p>
                      <a:pPr algn="ctr"/>
                      <a:r>
                        <a:rPr lang="it-IT" sz="1500" dirty="0"/>
                        <a:t>Relatori</a:t>
                      </a:r>
                    </a:p>
                    <a:p>
                      <a:r>
                        <a:rPr lang="it-IT" sz="1500" b="1" kern="1200" dirty="0">
                          <a:solidFill>
                            <a:schemeClr val="lt1"/>
                          </a:solidFill>
                          <a:latin typeface="+mn-lt"/>
                          <a:ea typeface="+mn-ea"/>
                          <a:cs typeface="+mn-cs"/>
                        </a:rPr>
                        <a:t>(</a:t>
                      </a:r>
                      <a:r>
                        <a:rPr lang="it-IT" sz="1500" b="1" kern="1200" dirty="0" err="1">
                          <a:solidFill>
                            <a:schemeClr val="lt1"/>
                          </a:solidFill>
                          <a:latin typeface="+mn-lt"/>
                          <a:ea typeface="+mn-ea"/>
                          <a:cs typeface="+mn-cs"/>
                        </a:rPr>
                        <a:t>SPreSAL</a:t>
                      </a:r>
                      <a:r>
                        <a:rPr lang="it-IT" sz="1500" b="1" kern="1200" dirty="0">
                          <a:solidFill>
                            <a:schemeClr val="lt1"/>
                          </a:solidFill>
                          <a:latin typeface="+mn-lt"/>
                          <a:ea typeface="+mn-ea"/>
                          <a:cs typeface="+mn-cs"/>
                        </a:rPr>
                        <a:t> sede di ________)</a:t>
                      </a:r>
                    </a:p>
                  </a:txBody>
                  <a:tcPr anchor="ctr"/>
                </a:tc>
                <a:extLst>
                  <a:ext uri="{0D108BD9-81ED-4DB2-BD59-A6C34878D82A}">
                    <a16:rowId xmlns:a16="http://schemas.microsoft.com/office/drawing/2014/main" val="10000"/>
                  </a:ext>
                </a:extLst>
              </a:tr>
              <a:tr h="370840">
                <a:tc>
                  <a:txBody>
                    <a:bodyPr/>
                    <a:lstStyle/>
                    <a:p>
                      <a:pPr algn="ctr"/>
                      <a:r>
                        <a:rPr lang="it-IT" sz="1300" dirty="0"/>
                        <a:t>Dalle ___ alle ___</a:t>
                      </a:r>
                    </a:p>
                    <a:p>
                      <a:pPr algn="ctr"/>
                      <a:r>
                        <a:rPr lang="it-IT" sz="1000" dirty="0">
                          <a:solidFill>
                            <a:srgbClr val="FF0000"/>
                          </a:solidFill>
                        </a:rPr>
                        <a:t>(10 minuti) </a:t>
                      </a:r>
                    </a:p>
                  </a:txBody>
                  <a:tcPr anchor="ctr"/>
                </a:tc>
                <a:tc>
                  <a:txBody>
                    <a:bodyPr/>
                    <a:lstStyle/>
                    <a:p>
                      <a:r>
                        <a:rPr lang="it-IT" sz="1500" dirty="0"/>
                        <a:t>Accoglienza e registrazione presenti</a:t>
                      </a:r>
                    </a:p>
                  </a:txBody>
                  <a:tcPr anchor="ctr"/>
                </a:tc>
                <a:tc>
                  <a:txBody>
                    <a:bodyPr/>
                    <a:lstStyle/>
                    <a:p>
                      <a:endParaRPr lang="it-IT" sz="1500" dirty="0"/>
                    </a:p>
                  </a:txBody>
                  <a:tcPr/>
                </a:tc>
                <a:extLst>
                  <a:ext uri="{0D108BD9-81ED-4DB2-BD59-A6C34878D82A}">
                    <a16:rowId xmlns:a16="http://schemas.microsoft.com/office/drawing/2014/main" val="10001"/>
                  </a:ext>
                </a:extLst>
              </a:tr>
              <a:tr h="370840">
                <a:tc>
                  <a:txBody>
                    <a:bodyPr/>
                    <a:lstStyle/>
                    <a:p>
                      <a:pPr algn="ctr"/>
                      <a:r>
                        <a:rPr lang="it-IT" sz="1300" dirty="0"/>
                        <a:t>Dalle ___ alle ___</a:t>
                      </a:r>
                    </a:p>
                    <a:p>
                      <a:pPr algn="ctr"/>
                      <a:r>
                        <a:rPr lang="it-IT" sz="1000" dirty="0">
                          <a:solidFill>
                            <a:srgbClr val="FF0000"/>
                          </a:solidFill>
                        </a:rPr>
                        <a:t>(10 minuti) </a:t>
                      </a:r>
                    </a:p>
                  </a:txBody>
                  <a:tcPr anchor="ctr"/>
                </a:tc>
                <a:tc>
                  <a:txBody>
                    <a:bodyPr/>
                    <a:lstStyle/>
                    <a:p>
                      <a:r>
                        <a:rPr lang="it-IT" sz="1500" kern="1200" dirty="0">
                          <a:solidFill>
                            <a:schemeClr val="dk1"/>
                          </a:solidFill>
                          <a:effectLst/>
                          <a:latin typeface="+mn-lt"/>
                          <a:ea typeface="+mn-ea"/>
                          <a:cs typeface="+mn-cs"/>
                        </a:rPr>
                        <a:t>Saluti e presentazione</a:t>
                      </a:r>
                      <a:endParaRPr lang="it-IT" sz="1500" dirty="0"/>
                    </a:p>
                  </a:txBody>
                  <a:tcPr anchor="ctr"/>
                </a:tc>
                <a:tc>
                  <a:txBody>
                    <a:bodyPr/>
                    <a:lstStyle/>
                    <a:p>
                      <a:endParaRPr lang="it-IT" sz="1500" dirty="0"/>
                    </a:p>
                  </a:txBody>
                  <a:tcPr/>
                </a:tc>
                <a:extLst>
                  <a:ext uri="{0D108BD9-81ED-4DB2-BD59-A6C34878D82A}">
                    <a16:rowId xmlns:a16="http://schemas.microsoft.com/office/drawing/2014/main" val="10002"/>
                  </a:ext>
                </a:extLst>
              </a:tr>
              <a:tr h="370840">
                <a:tc>
                  <a:txBody>
                    <a:bodyPr/>
                    <a:lstStyle/>
                    <a:p>
                      <a:pPr algn="ctr"/>
                      <a:r>
                        <a:rPr lang="it-IT" sz="1300" dirty="0"/>
                        <a:t>Dalle ___ alle ___</a:t>
                      </a:r>
                    </a:p>
                    <a:p>
                      <a:pPr algn="ctr"/>
                      <a:r>
                        <a:rPr lang="it-IT" sz="1000" dirty="0">
                          <a:solidFill>
                            <a:srgbClr val="FF0000"/>
                          </a:solidFill>
                        </a:rPr>
                        <a:t>(15 minuti) </a:t>
                      </a:r>
                    </a:p>
                  </a:txBody>
                  <a:tcPr anchor="ctr"/>
                </a:tc>
                <a:tc>
                  <a:txBody>
                    <a:bodyPr/>
                    <a:lstStyle/>
                    <a:p>
                      <a:pPr algn="just"/>
                      <a:r>
                        <a:rPr lang="it-IT" sz="1500" kern="1200" dirty="0">
                          <a:solidFill>
                            <a:schemeClr val="dk1"/>
                          </a:solidFill>
                          <a:effectLst/>
                          <a:latin typeface="+mn-lt"/>
                          <a:ea typeface="+mn-ea"/>
                          <a:cs typeface="+mn-cs"/>
                        </a:rPr>
                        <a:t>I Piani Mirati di Prevenzione nell’ambito del Piano Nazionale della Prevenzione e del Piano Regionale della Prevenzione 2020-2025</a:t>
                      </a:r>
                    </a:p>
                  </a:txBody>
                  <a:tcPr anchor="ctr"/>
                </a:tc>
                <a:tc>
                  <a:txBody>
                    <a:bodyPr/>
                    <a:lstStyle/>
                    <a:p>
                      <a:endParaRPr lang="it-IT" sz="1500" dirty="0"/>
                    </a:p>
                  </a:txBody>
                  <a:tcPr/>
                </a:tc>
                <a:extLst>
                  <a:ext uri="{0D108BD9-81ED-4DB2-BD59-A6C34878D82A}">
                    <a16:rowId xmlns:a16="http://schemas.microsoft.com/office/drawing/2014/main" val="10003"/>
                  </a:ext>
                </a:extLst>
              </a:tr>
              <a:tr h="370840">
                <a:tc>
                  <a:txBody>
                    <a:bodyPr/>
                    <a:lstStyle/>
                    <a:p>
                      <a:pPr algn="ctr"/>
                      <a:r>
                        <a:rPr lang="it-IT" sz="1000" dirty="0"/>
                        <a:t>Dalle ___ alle ___</a:t>
                      </a:r>
                    </a:p>
                    <a:p>
                      <a:pPr algn="ctr"/>
                      <a:r>
                        <a:rPr lang="it-IT" sz="1000" dirty="0">
                          <a:solidFill>
                            <a:srgbClr val="FF0000"/>
                          </a:solidFill>
                        </a:rPr>
                        <a:t>(25 minuti) </a:t>
                      </a: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500" dirty="0"/>
                        <a:t>L’esposizione professionale alle polveri di legno duro - Effetti sulla salute e inquadramento normativo</a:t>
                      </a:r>
                    </a:p>
                  </a:txBody>
                  <a:tcPr anchor="ctr"/>
                </a:tc>
                <a:tc>
                  <a:txBody>
                    <a:bodyPr/>
                    <a:lstStyle/>
                    <a:p>
                      <a:endParaRPr lang="it-IT" sz="1500" dirty="0"/>
                    </a:p>
                  </a:txBody>
                  <a:tcPr/>
                </a:tc>
                <a:extLst>
                  <a:ext uri="{0D108BD9-81ED-4DB2-BD59-A6C34878D82A}">
                    <a16:rowId xmlns:a16="http://schemas.microsoft.com/office/drawing/2014/main" val="1094129989"/>
                  </a:ext>
                </a:extLst>
              </a:tr>
              <a:tr h="370840">
                <a:tc>
                  <a:txBody>
                    <a:bodyPr/>
                    <a:lstStyle/>
                    <a:p>
                      <a:pPr algn="ctr"/>
                      <a:r>
                        <a:rPr lang="it-IT" sz="1300" dirty="0"/>
                        <a:t>Dalle ___ alle ___</a:t>
                      </a:r>
                    </a:p>
                    <a:p>
                      <a:pPr algn="ctr"/>
                      <a:r>
                        <a:rPr lang="it-IT" sz="1000" dirty="0">
                          <a:solidFill>
                            <a:srgbClr val="FF0000"/>
                          </a:solidFill>
                        </a:rPr>
                        <a:t>(30 minuti) </a:t>
                      </a: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500" kern="1200" dirty="0">
                          <a:solidFill>
                            <a:schemeClr val="dk1"/>
                          </a:solidFill>
                          <a:effectLst/>
                          <a:latin typeface="+mn-lt"/>
                          <a:ea typeface="+mn-ea"/>
                          <a:cs typeface="+mn-cs"/>
                        </a:rPr>
                        <a:t>Il Piano Mirato di Prevenzione del rischio cancerogeno per esposizione professionale a polveri di legno duro e relative finalità</a:t>
                      </a:r>
                      <a:endParaRPr lang="it-IT" sz="1500" dirty="0"/>
                    </a:p>
                  </a:txBody>
                  <a:tcPr anchor="ctr"/>
                </a:tc>
                <a:tc>
                  <a:txBody>
                    <a:bodyPr/>
                    <a:lstStyle/>
                    <a:p>
                      <a:endParaRPr lang="it-IT" sz="1500" dirty="0"/>
                    </a:p>
                  </a:txBody>
                  <a:tcPr/>
                </a:tc>
                <a:extLst>
                  <a:ext uri="{0D108BD9-81ED-4DB2-BD59-A6C34878D82A}">
                    <a16:rowId xmlns:a16="http://schemas.microsoft.com/office/drawing/2014/main" val="2190534112"/>
                  </a:ext>
                </a:extLst>
              </a:tr>
              <a:tr h="370840">
                <a:tc>
                  <a:txBody>
                    <a:bodyPr/>
                    <a:lstStyle/>
                    <a:p>
                      <a:pPr algn="ctr"/>
                      <a:r>
                        <a:rPr lang="it-IT" sz="1300" dirty="0"/>
                        <a:t>Dalle ___ alle ___</a:t>
                      </a:r>
                    </a:p>
                    <a:p>
                      <a:pPr algn="ctr"/>
                      <a:r>
                        <a:rPr lang="it-IT" sz="1000" dirty="0">
                          <a:solidFill>
                            <a:srgbClr val="FF0000"/>
                          </a:solidFill>
                        </a:rPr>
                        <a:t>(60 minuti) </a:t>
                      </a:r>
                    </a:p>
                  </a:txBody>
                  <a:tcPr anchor="ctr"/>
                </a:tc>
                <a:tc>
                  <a:txBody>
                    <a:bodyPr/>
                    <a:lstStyle/>
                    <a:p>
                      <a:pPr algn="just"/>
                      <a:r>
                        <a:rPr lang="it-IT" sz="1500" kern="1200" dirty="0">
                          <a:solidFill>
                            <a:schemeClr val="dk1"/>
                          </a:solidFill>
                          <a:effectLst/>
                          <a:latin typeface="+mn-lt"/>
                          <a:ea typeface="+mn-ea"/>
                          <a:cs typeface="+mn-cs"/>
                        </a:rPr>
                        <a:t>Il Documento di buone pratiche del Piano Mirato di Prevenzione del rischio cancerogeno per esposizione professionale a polveri di legno duro </a:t>
                      </a:r>
                      <a:endParaRPr lang="it-IT" sz="1500" dirty="0"/>
                    </a:p>
                  </a:txBody>
                  <a:tcPr anchor="ctr"/>
                </a:tc>
                <a:tc>
                  <a:txBody>
                    <a:bodyPr/>
                    <a:lstStyle/>
                    <a:p>
                      <a:endParaRPr lang="it-IT" sz="1500" dirty="0"/>
                    </a:p>
                  </a:txBody>
                  <a:tcPr/>
                </a:tc>
                <a:extLst>
                  <a:ext uri="{0D108BD9-81ED-4DB2-BD59-A6C34878D82A}">
                    <a16:rowId xmlns:a16="http://schemas.microsoft.com/office/drawing/2014/main" val="10004"/>
                  </a:ext>
                </a:extLst>
              </a:tr>
              <a:tr h="370840">
                <a:tc>
                  <a:txBody>
                    <a:bodyPr/>
                    <a:lstStyle/>
                    <a:p>
                      <a:pPr algn="ctr"/>
                      <a:r>
                        <a:rPr lang="it-IT" sz="1300" dirty="0"/>
                        <a:t>Dalle ___ alle ___</a:t>
                      </a:r>
                    </a:p>
                    <a:p>
                      <a:pPr algn="ctr"/>
                      <a:r>
                        <a:rPr lang="it-IT" sz="1000" dirty="0">
                          <a:solidFill>
                            <a:srgbClr val="FF0000"/>
                          </a:solidFill>
                        </a:rPr>
                        <a:t>(30 minuti) </a:t>
                      </a:r>
                    </a:p>
                  </a:txBody>
                  <a:tcPr anchor="ctr"/>
                </a:tc>
                <a:tc>
                  <a:txBody>
                    <a:bodyPr/>
                    <a:lstStyle/>
                    <a:p>
                      <a:pPr algn="just"/>
                      <a:r>
                        <a:rPr lang="it-IT" sz="1500" kern="1200" dirty="0">
                          <a:solidFill>
                            <a:schemeClr val="dk1"/>
                          </a:solidFill>
                          <a:effectLst/>
                          <a:latin typeface="+mn-lt"/>
                          <a:ea typeface="+mn-ea"/>
                          <a:cs typeface="+mn-cs"/>
                        </a:rPr>
                        <a:t>La Scheda di autovalutazione aziendale del Piano Mirato di Prevenzione del rischio cancerogeno per esposizione professionale a polveri di legno duro</a:t>
                      </a:r>
                      <a:endParaRPr lang="it-IT" sz="1500" dirty="0"/>
                    </a:p>
                  </a:txBody>
                  <a:tcPr anchor="ctr"/>
                </a:tc>
                <a:tc>
                  <a:txBody>
                    <a:bodyPr/>
                    <a:lstStyle/>
                    <a:p>
                      <a:endParaRPr lang="it-IT" sz="1500" dirty="0"/>
                    </a:p>
                  </a:txBody>
                  <a:tcPr/>
                </a:tc>
                <a:extLst>
                  <a:ext uri="{0D108BD9-81ED-4DB2-BD59-A6C34878D82A}">
                    <a16:rowId xmlns:a16="http://schemas.microsoft.com/office/drawing/2014/main" val="10007"/>
                  </a:ext>
                </a:extLst>
              </a:tr>
              <a:tr h="370840">
                <a:tc>
                  <a:txBody>
                    <a:bodyPr/>
                    <a:lstStyle/>
                    <a:p>
                      <a:pPr algn="ctr"/>
                      <a:r>
                        <a:rPr lang="it-IT" sz="1300" dirty="0"/>
                        <a:t>Dalle ___ alle ___</a:t>
                      </a:r>
                    </a:p>
                    <a:p>
                      <a:pPr algn="ctr"/>
                      <a:r>
                        <a:rPr lang="it-IT" sz="1000" dirty="0">
                          <a:solidFill>
                            <a:srgbClr val="FF0000"/>
                          </a:solidFill>
                        </a:rPr>
                        <a:t>(60</a:t>
                      </a:r>
                      <a:r>
                        <a:rPr lang="it-IT" sz="1000" baseline="0" dirty="0">
                          <a:solidFill>
                            <a:srgbClr val="FF0000"/>
                          </a:solidFill>
                        </a:rPr>
                        <a:t> minuti</a:t>
                      </a:r>
                      <a:r>
                        <a:rPr lang="it-IT" sz="1000" dirty="0">
                          <a:solidFill>
                            <a:srgbClr val="FF0000"/>
                          </a:solidFill>
                        </a:rPr>
                        <a:t>) </a:t>
                      </a:r>
                    </a:p>
                  </a:txBody>
                  <a:tcPr anchor="ctr"/>
                </a:tc>
                <a:tc>
                  <a:txBody>
                    <a:bodyPr/>
                    <a:lstStyle/>
                    <a:p>
                      <a:pPr algn="just"/>
                      <a:r>
                        <a:rPr lang="it-IT" sz="1500" kern="1200" dirty="0">
                          <a:solidFill>
                            <a:schemeClr val="dk1"/>
                          </a:solidFill>
                          <a:effectLst/>
                          <a:latin typeface="+mn-lt"/>
                          <a:ea typeface="+mn-ea"/>
                          <a:cs typeface="+mn-cs"/>
                        </a:rPr>
                        <a:t>Spazio per domande e discussione</a:t>
                      </a:r>
                      <a:endParaRPr lang="it-IT" sz="1500" dirty="0"/>
                    </a:p>
                  </a:txBody>
                  <a:tcPr anchor="ctr"/>
                </a:tc>
                <a:tc>
                  <a:txBody>
                    <a:bodyPr/>
                    <a:lstStyle/>
                    <a:p>
                      <a:endParaRPr lang="it-IT" sz="1500" dirty="0"/>
                    </a:p>
                  </a:txBody>
                  <a:tcPr/>
                </a:tc>
                <a:extLst>
                  <a:ext uri="{0D108BD9-81ED-4DB2-BD59-A6C34878D82A}">
                    <a16:rowId xmlns:a16="http://schemas.microsoft.com/office/drawing/2014/main" val="10008"/>
                  </a:ext>
                </a:extLst>
              </a:tr>
            </a:tbl>
          </a:graphicData>
        </a:graphic>
      </p:graphicFrame>
      <p:pic>
        <p:nvPicPr>
          <p:cNvPr id="10" name="Immagine 9"/>
          <p:cNvPicPr>
            <a:picLocks noChangeAspect="1"/>
          </p:cNvPicPr>
          <p:nvPr/>
        </p:nvPicPr>
        <p:blipFill>
          <a:blip r:embed="rId3"/>
          <a:stretch>
            <a:fillRect/>
          </a:stretch>
        </p:blipFill>
        <p:spPr>
          <a:xfrm>
            <a:off x="38838" y="-18887"/>
            <a:ext cx="561850" cy="604522"/>
          </a:xfrm>
          <a:prstGeom prst="rect">
            <a:avLst/>
          </a:prstGeom>
        </p:spPr>
      </p:pic>
      <p:sp>
        <p:nvSpPr>
          <p:cNvPr id="4" name="Rettangolo con angoli arrotondati 3">
            <a:extLst>
              <a:ext uri="{FF2B5EF4-FFF2-40B4-BE49-F238E27FC236}">
                <a16:creationId xmlns:a16="http://schemas.microsoft.com/office/drawing/2014/main" id="{12F10B3C-4C9B-469C-A7CD-AB90603CE873}"/>
              </a:ext>
            </a:extLst>
          </p:cNvPr>
          <p:cNvSpPr/>
          <p:nvPr/>
        </p:nvSpPr>
        <p:spPr>
          <a:xfrm>
            <a:off x="17213" y="5661247"/>
            <a:ext cx="9103947" cy="734609"/>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477496" y="-21900"/>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Tree>
    <p:extLst>
      <p:ext uri="{BB962C8B-B14F-4D97-AF65-F5344CB8AC3E}">
        <p14:creationId xmlns:p14="http://schemas.microsoft.com/office/powerpoint/2010/main" val="3195730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3. VALUTAZIONE DEL RISCHIO</a:t>
            </a: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7557"/>
          <a:stretch/>
        </p:blipFill>
        <p:spPr bwMode="auto">
          <a:xfrm>
            <a:off x="1749284" y="692696"/>
            <a:ext cx="5497101" cy="4968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7315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3. VALUTAZIONE DEL RISCHIO</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8944" y="3492154"/>
            <a:ext cx="5795344" cy="10889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2624"/>
          <a:stretch/>
        </p:blipFill>
        <p:spPr bwMode="auto">
          <a:xfrm>
            <a:off x="1285920" y="4437112"/>
            <a:ext cx="5846804" cy="11182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Immagine 4">
            <a:extLst>
              <a:ext uri="{FF2B5EF4-FFF2-40B4-BE49-F238E27FC236}">
                <a16:creationId xmlns:a16="http://schemas.microsoft.com/office/drawing/2014/main" id="{59F76AC7-4742-40D0-9F53-128BB5E0E696}"/>
              </a:ext>
            </a:extLst>
          </p:cNvPr>
          <p:cNvPicPr>
            <a:picLocks noChangeAspect="1"/>
          </p:cNvPicPr>
          <p:nvPr/>
        </p:nvPicPr>
        <p:blipFill>
          <a:blip r:embed="rId5"/>
          <a:stretch>
            <a:fillRect/>
          </a:stretch>
        </p:blipFill>
        <p:spPr>
          <a:xfrm>
            <a:off x="1373345" y="839833"/>
            <a:ext cx="5646927" cy="2108864"/>
          </a:xfrm>
          <a:prstGeom prst="rect">
            <a:avLst/>
          </a:prstGeom>
        </p:spPr>
      </p:pic>
    </p:spTree>
    <p:extLst>
      <p:ext uri="{BB962C8B-B14F-4D97-AF65-F5344CB8AC3E}">
        <p14:creationId xmlns:p14="http://schemas.microsoft.com/office/powerpoint/2010/main" val="2813462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3. VALUTAZIONE DEL RISCHIO</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9775" y="800100"/>
            <a:ext cx="5124450" cy="525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1431"/>
          <a:stretch/>
        </p:blipFill>
        <p:spPr bwMode="auto">
          <a:xfrm>
            <a:off x="2083470" y="5937250"/>
            <a:ext cx="5038725" cy="3796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93829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4. REACH E CLP</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0410" y="673537"/>
            <a:ext cx="4514850" cy="582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Connettore 2 7"/>
          <p:cNvCxnSpPr/>
          <p:nvPr/>
        </p:nvCxnSpPr>
        <p:spPr>
          <a:xfrm>
            <a:off x="7295963" y="6629345"/>
            <a:ext cx="752300"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9" name="Rettangolo 8"/>
          <p:cNvSpPr/>
          <p:nvPr/>
        </p:nvSpPr>
        <p:spPr>
          <a:xfrm>
            <a:off x="7236296" y="6263829"/>
            <a:ext cx="756938" cy="369332"/>
          </a:xfrm>
          <a:prstGeom prst="rect">
            <a:avLst/>
          </a:prstGeom>
        </p:spPr>
        <p:txBody>
          <a:bodyPr wrap="none">
            <a:spAutoFit/>
          </a:bodyPr>
          <a:lstStyle/>
          <a:p>
            <a:r>
              <a:rPr lang="it-IT" dirty="0"/>
              <a:t>Segue</a:t>
            </a:r>
          </a:p>
        </p:txBody>
      </p:sp>
    </p:spTree>
    <p:extLst>
      <p:ext uri="{BB962C8B-B14F-4D97-AF65-F5344CB8AC3E}">
        <p14:creationId xmlns:p14="http://schemas.microsoft.com/office/powerpoint/2010/main" val="25002975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4. REACH E CLP</a:t>
            </a:r>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998" y="692695"/>
            <a:ext cx="4505325" cy="593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9323" y="692695"/>
            <a:ext cx="4283968" cy="1035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73402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18"/>
          <p:cNvSpPr/>
          <p:nvPr/>
        </p:nvSpPr>
        <p:spPr>
          <a:xfrm>
            <a:off x="173998" y="11663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5. CONSIDERAZIONI</a:t>
            </a:r>
          </a:p>
        </p:txBody>
      </p:sp>
      <p:pic>
        <p:nvPicPr>
          <p:cNvPr id="3" name="Immagine 2">
            <a:extLst>
              <a:ext uri="{FF2B5EF4-FFF2-40B4-BE49-F238E27FC236}">
                <a16:creationId xmlns:a16="http://schemas.microsoft.com/office/drawing/2014/main" id="{5636D0D4-CA3F-465C-A204-FC4589CA0BC2}"/>
              </a:ext>
            </a:extLst>
          </p:cNvPr>
          <p:cNvPicPr>
            <a:picLocks noChangeAspect="1"/>
          </p:cNvPicPr>
          <p:nvPr/>
        </p:nvPicPr>
        <p:blipFill>
          <a:blip r:embed="rId3"/>
          <a:stretch>
            <a:fillRect/>
          </a:stretch>
        </p:blipFill>
        <p:spPr>
          <a:xfrm>
            <a:off x="1007604" y="762869"/>
            <a:ext cx="7236804" cy="5978499"/>
          </a:xfrm>
          <a:prstGeom prst="rect">
            <a:avLst/>
          </a:prstGeom>
        </p:spPr>
      </p:pic>
    </p:spTree>
    <p:extLst>
      <p:ext uri="{BB962C8B-B14F-4D97-AF65-F5344CB8AC3E}">
        <p14:creationId xmlns:p14="http://schemas.microsoft.com/office/powerpoint/2010/main" val="374629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21" name="Rettangolo arrotondato 20"/>
          <p:cNvSpPr/>
          <p:nvPr/>
        </p:nvSpPr>
        <p:spPr>
          <a:xfrm>
            <a:off x="683568" y="906082"/>
            <a:ext cx="7848872" cy="61904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800" b="1" dirty="0">
                <a:solidFill>
                  <a:schemeClr val="bg1"/>
                </a:solidFill>
              </a:rPr>
              <a:t>La scheda di autovalutazione aziendale</a:t>
            </a:r>
          </a:p>
        </p:txBody>
      </p:sp>
      <p:sp>
        <p:nvSpPr>
          <p:cNvPr id="8" name="Rectangle 2"/>
          <p:cNvSpPr>
            <a:spLocks noChangeArrowheads="1"/>
          </p:cNvSpPr>
          <p:nvPr/>
        </p:nvSpPr>
        <p:spPr bwMode="auto">
          <a:xfrm flipV="1">
            <a:off x="179512" y="72936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grpSp>
        <p:nvGrpSpPr>
          <p:cNvPr id="5" name="Gruppo 4"/>
          <p:cNvGrpSpPr/>
          <p:nvPr/>
        </p:nvGrpSpPr>
        <p:grpSpPr>
          <a:xfrm>
            <a:off x="176708" y="1695410"/>
            <a:ext cx="8712968" cy="4181490"/>
            <a:chOff x="9543899" y="3073904"/>
            <a:chExt cx="9118049" cy="4379548"/>
          </a:xfrm>
        </p:grpSpPr>
        <p:pic>
          <p:nvPicPr>
            <p:cNvPr id="9" name="Picture 4" descr="FORMAZIONE: Macchine, polveri, carichi, sicurezza sul lavoro in segheria,  volume Inail"/>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47000"/>
                      </a14:imgEffect>
                      <a14:imgEffect>
                        <a14:brightnessContrast bright="40000" contrast="-40000"/>
                      </a14:imgEffect>
                    </a14:imgLayer>
                  </a14:imgProps>
                </a:ext>
                <a:ext uri="{28A0092B-C50C-407E-A947-70E740481C1C}">
                  <a14:useLocalDpi xmlns:a14="http://schemas.microsoft.com/office/drawing/2010/main" val="0"/>
                </a:ext>
              </a:extLst>
            </a:blip>
            <a:srcRect l="23191" t="11951"/>
            <a:stretch/>
          </p:blipFill>
          <p:spPr bwMode="auto">
            <a:xfrm flipH="1">
              <a:off x="9641858" y="3151824"/>
              <a:ext cx="9020090" cy="43016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ttangolo 3"/>
            <p:cNvSpPr/>
            <p:nvPr/>
          </p:nvSpPr>
          <p:spPr>
            <a:xfrm>
              <a:off x="9543899" y="3073904"/>
              <a:ext cx="9118049" cy="4301628"/>
            </a:xfrm>
            <a:prstGeom prst="rect">
              <a:avLst/>
            </a:prstGeom>
            <a:solidFill>
              <a:schemeClr val="bg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12" name="Rettangolo 11"/>
          <p:cNvSpPr/>
          <p:nvPr/>
        </p:nvSpPr>
        <p:spPr>
          <a:xfrm>
            <a:off x="827584" y="2613392"/>
            <a:ext cx="7560840" cy="3418756"/>
          </a:xfrm>
          <a:prstGeom prst="rect">
            <a:avLst/>
          </a:prstGeom>
        </p:spPr>
        <p:txBody>
          <a:bodyPr wrap="square">
            <a:spAutoFit/>
          </a:bodyPr>
          <a:lstStyle/>
          <a:p>
            <a:pPr marL="342900" lvl="0" indent="-342900">
              <a:lnSpc>
                <a:spcPct val="200000"/>
              </a:lnSpc>
              <a:buFont typeface="Arial" panose="020B0604020202020204" pitchFamily="34" charset="0"/>
              <a:buChar char="•"/>
              <a:defRPr/>
            </a:pPr>
            <a:r>
              <a:rPr lang="it-IT" sz="2800" b="1" dirty="0">
                <a:solidFill>
                  <a:srgbClr val="0070C0"/>
                </a:solidFill>
              </a:rPr>
              <a:t>Finalità della scheda di autovalutazione</a:t>
            </a:r>
          </a:p>
          <a:p>
            <a:pPr marL="342900" lvl="0" indent="-342900">
              <a:lnSpc>
                <a:spcPct val="200000"/>
              </a:lnSpc>
              <a:buFont typeface="Arial" panose="020B0604020202020204" pitchFamily="34" charset="0"/>
              <a:buChar char="•"/>
              <a:defRPr/>
            </a:pPr>
            <a:r>
              <a:rPr lang="it-IT" sz="2800" b="1" dirty="0">
                <a:solidFill>
                  <a:srgbClr val="0070C0"/>
                </a:solidFill>
              </a:rPr>
              <a:t>Compilazione e restituzione</a:t>
            </a:r>
          </a:p>
          <a:p>
            <a:pPr marL="342900" lvl="0" indent="-342900">
              <a:lnSpc>
                <a:spcPct val="200000"/>
              </a:lnSpc>
              <a:buFont typeface="Arial" panose="020B0604020202020204" pitchFamily="34" charset="0"/>
              <a:buChar char="•"/>
              <a:defRPr/>
            </a:pPr>
            <a:r>
              <a:rPr lang="it-IT" sz="2800" b="1" dirty="0">
                <a:solidFill>
                  <a:srgbClr val="0070C0"/>
                </a:solidFill>
              </a:rPr>
              <a:t>Contenuti della scheda di autovalutazione</a:t>
            </a:r>
          </a:p>
          <a:p>
            <a:pPr lvl="0">
              <a:lnSpc>
                <a:spcPct val="200000"/>
              </a:lnSpc>
              <a:defRPr/>
            </a:pPr>
            <a:endParaRPr lang="it-IT" sz="2800" b="1" dirty="0">
              <a:solidFill>
                <a:prstClr val="black"/>
              </a:solidFill>
            </a:endParaRPr>
          </a:p>
        </p:txBody>
      </p:sp>
      <p:pic>
        <p:nvPicPr>
          <p:cNvPr id="10" name="Immagine 9">
            <a:extLst>
              <a:ext uri="{FF2B5EF4-FFF2-40B4-BE49-F238E27FC236}">
                <a16:creationId xmlns:a16="http://schemas.microsoft.com/office/drawing/2014/main" id="{31D939E6-2328-4737-AE80-0B8701F518BB}"/>
              </a:ext>
            </a:extLst>
          </p:cNvPr>
          <p:cNvPicPr>
            <a:picLocks noChangeAspect="1"/>
          </p:cNvPicPr>
          <p:nvPr/>
        </p:nvPicPr>
        <p:blipFill>
          <a:blip r:embed="rId5"/>
          <a:stretch>
            <a:fillRect/>
          </a:stretch>
        </p:blipFill>
        <p:spPr>
          <a:xfrm>
            <a:off x="121718" y="50443"/>
            <a:ext cx="561850" cy="604522"/>
          </a:xfrm>
          <a:prstGeom prst="rect">
            <a:avLst/>
          </a:prstGeom>
        </p:spPr>
      </p:pic>
      <p:sp>
        <p:nvSpPr>
          <p:cNvPr id="13" name="CasellaDiTesto 12">
            <a:extLst>
              <a:ext uri="{FF2B5EF4-FFF2-40B4-BE49-F238E27FC236}">
                <a16:creationId xmlns:a16="http://schemas.microsoft.com/office/drawing/2014/main" id="{BAC2C9B9-0247-4175-A92B-CEF2048F1127}"/>
              </a:ext>
            </a:extLst>
          </p:cNvPr>
          <p:cNvSpPr txBox="1"/>
          <p:nvPr/>
        </p:nvSpPr>
        <p:spPr>
          <a:xfrm>
            <a:off x="667232" y="91094"/>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
        <p:nvSpPr>
          <p:cNvPr id="14" name="Rettangolo 13">
            <a:extLst>
              <a:ext uri="{FF2B5EF4-FFF2-40B4-BE49-F238E27FC236}">
                <a16:creationId xmlns:a16="http://schemas.microsoft.com/office/drawing/2014/main" id="{BBD8267A-F263-4F46-9A0E-C93DC3FA3268}"/>
              </a:ext>
            </a:extLst>
          </p:cNvPr>
          <p:cNvSpPr/>
          <p:nvPr/>
        </p:nvSpPr>
        <p:spPr>
          <a:xfrm>
            <a:off x="2409135" y="476719"/>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4186001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21" name="Rettangolo arrotondato 20"/>
          <p:cNvSpPr/>
          <p:nvPr/>
        </p:nvSpPr>
        <p:spPr>
          <a:xfrm>
            <a:off x="683568" y="906082"/>
            <a:ext cx="7848872" cy="61904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800" b="1" dirty="0">
                <a:solidFill>
                  <a:schemeClr val="bg1"/>
                </a:solidFill>
              </a:rPr>
              <a:t>La scheda di autovalutazione aziendale</a:t>
            </a:r>
          </a:p>
        </p:txBody>
      </p:sp>
      <p:sp>
        <p:nvSpPr>
          <p:cNvPr id="8" name="Rectangle 2"/>
          <p:cNvSpPr>
            <a:spLocks noChangeArrowheads="1"/>
          </p:cNvSpPr>
          <p:nvPr/>
        </p:nvSpPr>
        <p:spPr bwMode="auto">
          <a:xfrm flipV="1">
            <a:off x="179512" y="72936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grpSp>
        <p:nvGrpSpPr>
          <p:cNvPr id="5" name="Gruppo 4"/>
          <p:cNvGrpSpPr/>
          <p:nvPr/>
        </p:nvGrpSpPr>
        <p:grpSpPr>
          <a:xfrm>
            <a:off x="176708" y="1695410"/>
            <a:ext cx="8712968" cy="4181490"/>
            <a:chOff x="9543899" y="3073904"/>
            <a:chExt cx="9118049" cy="4379548"/>
          </a:xfrm>
        </p:grpSpPr>
        <p:pic>
          <p:nvPicPr>
            <p:cNvPr id="9" name="Picture 4" descr="FORMAZIONE: Macchine, polveri, carichi, sicurezza sul lavoro in segheria,  volume Inail"/>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47000"/>
                      </a14:imgEffect>
                      <a14:imgEffect>
                        <a14:brightnessContrast bright="40000" contrast="-40000"/>
                      </a14:imgEffect>
                    </a14:imgLayer>
                  </a14:imgProps>
                </a:ext>
                <a:ext uri="{28A0092B-C50C-407E-A947-70E740481C1C}">
                  <a14:useLocalDpi xmlns:a14="http://schemas.microsoft.com/office/drawing/2010/main" val="0"/>
                </a:ext>
              </a:extLst>
            </a:blip>
            <a:srcRect l="23191" t="11951"/>
            <a:stretch/>
          </p:blipFill>
          <p:spPr bwMode="auto">
            <a:xfrm flipH="1">
              <a:off x="9641858" y="3151824"/>
              <a:ext cx="9020090" cy="43016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ttangolo 3"/>
            <p:cNvSpPr/>
            <p:nvPr/>
          </p:nvSpPr>
          <p:spPr>
            <a:xfrm>
              <a:off x="9543899" y="3073904"/>
              <a:ext cx="9118049" cy="4301628"/>
            </a:xfrm>
            <a:prstGeom prst="rect">
              <a:avLst/>
            </a:prstGeom>
            <a:solidFill>
              <a:schemeClr val="bg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2" name="Rettangolo 1"/>
          <p:cNvSpPr/>
          <p:nvPr/>
        </p:nvSpPr>
        <p:spPr>
          <a:xfrm>
            <a:off x="1925747" y="1916831"/>
            <a:ext cx="5214889" cy="461665"/>
          </a:xfrm>
          <a:prstGeom prst="rect">
            <a:avLst/>
          </a:prstGeom>
        </p:spPr>
        <p:txBody>
          <a:bodyPr wrap="none">
            <a:spAutoFit/>
          </a:bodyPr>
          <a:lstStyle/>
          <a:p>
            <a:pPr lvl="0">
              <a:defRPr/>
            </a:pPr>
            <a:r>
              <a:rPr lang="it-IT" sz="2400" b="1" dirty="0">
                <a:solidFill>
                  <a:srgbClr val="FF0000"/>
                </a:solidFill>
              </a:rPr>
              <a:t>Finalità della scheda di autovalutazione</a:t>
            </a:r>
            <a:endParaRPr lang="it-IT" sz="2800" b="1" dirty="0">
              <a:solidFill>
                <a:prstClr val="black"/>
              </a:solidFill>
            </a:endParaRPr>
          </a:p>
        </p:txBody>
      </p:sp>
      <p:pic>
        <p:nvPicPr>
          <p:cNvPr id="1026" name="Picture 2" descr="Foto di Obiettivo, immagini stock professionali RF | Depositphotos"/>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15816" y="2495650"/>
            <a:ext cx="4537603" cy="3403202"/>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a:extLst>
              <a:ext uri="{FF2B5EF4-FFF2-40B4-BE49-F238E27FC236}">
                <a16:creationId xmlns:a16="http://schemas.microsoft.com/office/drawing/2014/main" id="{E2DFD1AC-DF70-4A28-B7C4-CA726DB252C6}"/>
              </a:ext>
            </a:extLst>
          </p:cNvPr>
          <p:cNvPicPr>
            <a:picLocks noChangeAspect="1"/>
          </p:cNvPicPr>
          <p:nvPr/>
        </p:nvPicPr>
        <p:blipFill>
          <a:blip r:embed="rId6"/>
          <a:stretch>
            <a:fillRect/>
          </a:stretch>
        </p:blipFill>
        <p:spPr>
          <a:xfrm>
            <a:off x="130786" y="87641"/>
            <a:ext cx="561850" cy="604522"/>
          </a:xfrm>
          <a:prstGeom prst="rect">
            <a:avLst/>
          </a:prstGeom>
        </p:spPr>
      </p:pic>
      <p:sp>
        <p:nvSpPr>
          <p:cNvPr id="11" name="CasellaDiTesto 10">
            <a:extLst>
              <a:ext uri="{FF2B5EF4-FFF2-40B4-BE49-F238E27FC236}">
                <a16:creationId xmlns:a16="http://schemas.microsoft.com/office/drawing/2014/main" id="{56FFAD91-A1CF-4F20-9371-80AC590C6390}"/>
              </a:ext>
            </a:extLst>
          </p:cNvPr>
          <p:cNvSpPr txBox="1"/>
          <p:nvPr/>
        </p:nvSpPr>
        <p:spPr>
          <a:xfrm>
            <a:off x="667232" y="91094"/>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
        <p:nvSpPr>
          <p:cNvPr id="12" name="Rettangolo 11">
            <a:extLst>
              <a:ext uri="{FF2B5EF4-FFF2-40B4-BE49-F238E27FC236}">
                <a16:creationId xmlns:a16="http://schemas.microsoft.com/office/drawing/2014/main" id="{0AA7DF43-EED8-4539-8B59-B7477F19DFA5}"/>
              </a:ext>
            </a:extLst>
          </p:cNvPr>
          <p:cNvSpPr/>
          <p:nvPr/>
        </p:nvSpPr>
        <p:spPr>
          <a:xfrm>
            <a:off x="2409135" y="476719"/>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2959234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21" name="Rettangolo arrotondato 20"/>
          <p:cNvSpPr/>
          <p:nvPr/>
        </p:nvSpPr>
        <p:spPr>
          <a:xfrm>
            <a:off x="683568" y="821137"/>
            <a:ext cx="7848872" cy="61904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800" b="1" dirty="0">
                <a:solidFill>
                  <a:schemeClr val="bg1"/>
                </a:solidFill>
              </a:rPr>
              <a:t>La scheda di autovalutazione aziendale</a:t>
            </a:r>
          </a:p>
        </p:txBody>
      </p:sp>
      <p:sp>
        <p:nvSpPr>
          <p:cNvPr id="8" name="Rectangle 2"/>
          <p:cNvSpPr>
            <a:spLocks noChangeArrowheads="1"/>
          </p:cNvSpPr>
          <p:nvPr/>
        </p:nvSpPr>
        <p:spPr bwMode="auto">
          <a:xfrm flipV="1">
            <a:off x="138321" y="645177"/>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grpSp>
        <p:nvGrpSpPr>
          <p:cNvPr id="5" name="Gruppo 4"/>
          <p:cNvGrpSpPr/>
          <p:nvPr/>
        </p:nvGrpSpPr>
        <p:grpSpPr>
          <a:xfrm>
            <a:off x="121718" y="1655827"/>
            <a:ext cx="8861565" cy="4181490"/>
            <a:chOff x="9543899" y="3073904"/>
            <a:chExt cx="9118049" cy="4379548"/>
          </a:xfrm>
        </p:grpSpPr>
        <p:pic>
          <p:nvPicPr>
            <p:cNvPr id="9" name="Picture 4" descr="FORMAZIONE: Macchine, polveri, carichi, sicurezza sul lavoro in segheria,  volume Inail"/>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47000"/>
                      </a14:imgEffect>
                      <a14:imgEffect>
                        <a14:brightnessContrast bright="40000" contrast="-40000"/>
                      </a14:imgEffect>
                    </a14:imgLayer>
                  </a14:imgProps>
                </a:ext>
                <a:ext uri="{28A0092B-C50C-407E-A947-70E740481C1C}">
                  <a14:useLocalDpi xmlns:a14="http://schemas.microsoft.com/office/drawing/2010/main" val="0"/>
                </a:ext>
              </a:extLst>
            </a:blip>
            <a:srcRect l="23191" t="11951"/>
            <a:stretch/>
          </p:blipFill>
          <p:spPr bwMode="auto">
            <a:xfrm flipH="1">
              <a:off x="9641858" y="3151824"/>
              <a:ext cx="9020090" cy="43016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ttangolo 3"/>
            <p:cNvSpPr/>
            <p:nvPr/>
          </p:nvSpPr>
          <p:spPr>
            <a:xfrm>
              <a:off x="9543899" y="3073904"/>
              <a:ext cx="9118049" cy="4301628"/>
            </a:xfrm>
            <a:prstGeom prst="rect">
              <a:avLst/>
            </a:prstGeom>
            <a:solidFill>
              <a:schemeClr val="bg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12" name="Rettangolo 11"/>
          <p:cNvSpPr/>
          <p:nvPr/>
        </p:nvSpPr>
        <p:spPr>
          <a:xfrm>
            <a:off x="2004165" y="1487884"/>
            <a:ext cx="5207677" cy="461665"/>
          </a:xfrm>
          <a:prstGeom prst="rect">
            <a:avLst/>
          </a:prstGeom>
        </p:spPr>
        <p:txBody>
          <a:bodyPr wrap="square">
            <a:spAutoFit/>
          </a:bodyPr>
          <a:lstStyle/>
          <a:p>
            <a:pPr lvl="0">
              <a:defRPr/>
            </a:pPr>
            <a:r>
              <a:rPr lang="it-IT" sz="2400" b="1" dirty="0">
                <a:solidFill>
                  <a:srgbClr val="FF0000"/>
                </a:solidFill>
              </a:rPr>
              <a:t>Finalità della scheda di autovalutazione</a:t>
            </a:r>
            <a:endParaRPr lang="it-IT" sz="2800" b="1" dirty="0">
              <a:solidFill>
                <a:prstClr val="black"/>
              </a:solidFill>
            </a:endParaRPr>
          </a:p>
        </p:txBody>
      </p:sp>
      <p:sp>
        <p:nvSpPr>
          <p:cNvPr id="2" name="Rettangolo 1"/>
          <p:cNvSpPr/>
          <p:nvPr/>
        </p:nvSpPr>
        <p:spPr>
          <a:xfrm>
            <a:off x="270314" y="2708920"/>
            <a:ext cx="8619361" cy="1569660"/>
          </a:xfrm>
          <a:prstGeom prst="rect">
            <a:avLst/>
          </a:prstGeom>
        </p:spPr>
        <p:txBody>
          <a:bodyPr wrap="square">
            <a:spAutoFit/>
          </a:bodyPr>
          <a:lstStyle/>
          <a:p>
            <a:pPr algn="just"/>
            <a:r>
              <a:rPr lang="it-IT" sz="2400" b="1" u="sng" dirty="0">
                <a:solidFill>
                  <a:srgbClr val="0070C0"/>
                </a:solidFill>
              </a:rPr>
              <a:t>Autovalutazione</a:t>
            </a:r>
            <a:r>
              <a:rPr lang="it-IT" sz="2400" b="1" dirty="0"/>
              <a:t> </a:t>
            </a:r>
            <a:r>
              <a:rPr lang="it-IT" sz="2400" dirty="0"/>
              <a:t>da parte dell’azienda del proprio sistema di prevenzione con indicati gli interventi di prevenzione specifici per abbassare l’occorrenza di malattie professionali correlate alla lavorazione del legno</a:t>
            </a:r>
          </a:p>
        </p:txBody>
      </p:sp>
      <p:sp>
        <p:nvSpPr>
          <p:cNvPr id="6" name="Rettangolo 5"/>
          <p:cNvSpPr/>
          <p:nvPr/>
        </p:nvSpPr>
        <p:spPr>
          <a:xfrm>
            <a:off x="283967" y="2036073"/>
            <a:ext cx="4296027"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lgn="just"/>
            <a:r>
              <a:rPr lang="it-IT" sz="2400" b="1" dirty="0">
                <a:solidFill>
                  <a:prstClr val="black"/>
                </a:solidFill>
              </a:rPr>
              <a:t>PER L’IMPRESA</a:t>
            </a:r>
          </a:p>
        </p:txBody>
      </p:sp>
      <p:sp>
        <p:nvSpPr>
          <p:cNvPr id="7" name="Rettangolo 6"/>
          <p:cNvSpPr/>
          <p:nvPr/>
        </p:nvSpPr>
        <p:spPr>
          <a:xfrm>
            <a:off x="337749" y="4365104"/>
            <a:ext cx="8422266" cy="461665"/>
          </a:xfrm>
          <a:prstGeom prst="rect">
            <a:avLst/>
          </a:prstGeom>
        </p:spPr>
        <p:txBody>
          <a:bodyPr wrap="square">
            <a:spAutoFit/>
          </a:bodyPr>
          <a:lstStyle/>
          <a:p>
            <a:r>
              <a:rPr lang="it-IT" sz="2400" b="1" u="sng" dirty="0">
                <a:solidFill>
                  <a:srgbClr val="0070C0"/>
                </a:solidFill>
              </a:rPr>
              <a:t>Verifica dello stato di partenza della propria realtà aziendale</a:t>
            </a:r>
            <a:endParaRPr lang="it-IT" sz="2400" dirty="0"/>
          </a:p>
        </p:txBody>
      </p:sp>
      <p:sp>
        <p:nvSpPr>
          <p:cNvPr id="10" name="Rettangolo 9"/>
          <p:cNvSpPr/>
          <p:nvPr/>
        </p:nvSpPr>
        <p:spPr>
          <a:xfrm>
            <a:off x="318984" y="4961368"/>
            <a:ext cx="8628146" cy="1938992"/>
          </a:xfrm>
          <a:prstGeom prst="rect">
            <a:avLst/>
          </a:prstGeom>
        </p:spPr>
        <p:txBody>
          <a:bodyPr wrap="square">
            <a:spAutoFit/>
          </a:bodyPr>
          <a:lstStyle/>
          <a:p>
            <a:pPr algn="just"/>
            <a:r>
              <a:rPr lang="it-IT" sz="2400" b="1" u="sng" dirty="0">
                <a:solidFill>
                  <a:srgbClr val="0070C0"/>
                </a:solidFill>
              </a:rPr>
              <a:t>Adozione dei miglioramenti tecnico-organizzativi </a:t>
            </a:r>
            <a:r>
              <a:rPr lang="it-IT" sz="2400" dirty="0"/>
              <a:t>e delle misure di prevenzione e sicurezza sulla base di quanto indicato nel Documento di Buone Pratiche del Piano Mirato di Prevenzione per il rischio cancerogeno da esposizione professionale alle polveri di legno duro</a:t>
            </a:r>
          </a:p>
        </p:txBody>
      </p:sp>
      <p:pic>
        <p:nvPicPr>
          <p:cNvPr id="13" name="Immagine 12">
            <a:extLst>
              <a:ext uri="{FF2B5EF4-FFF2-40B4-BE49-F238E27FC236}">
                <a16:creationId xmlns:a16="http://schemas.microsoft.com/office/drawing/2014/main" id="{558E773F-6C4D-4A7A-A3E4-7BE1223D6714}"/>
              </a:ext>
            </a:extLst>
          </p:cNvPr>
          <p:cNvPicPr>
            <a:picLocks noChangeAspect="1"/>
          </p:cNvPicPr>
          <p:nvPr/>
        </p:nvPicPr>
        <p:blipFill>
          <a:blip r:embed="rId5"/>
          <a:stretch>
            <a:fillRect/>
          </a:stretch>
        </p:blipFill>
        <p:spPr>
          <a:xfrm>
            <a:off x="121718" y="44624"/>
            <a:ext cx="561850" cy="604522"/>
          </a:xfrm>
          <a:prstGeom prst="rect">
            <a:avLst/>
          </a:prstGeom>
        </p:spPr>
      </p:pic>
      <p:sp>
        <p:nvSpPr>
          <p:cNvPr id="14" name="CasellaDiTesto 13">
            <a:extLst>
              <a:ext uri="{FF2B5EF4-FFF2-40B4-BE49-F238E27FC236}">
                <a16:creationId xmlns:a16="http://schemas.microsoft.com/office/drawing/2014/main" id="{123D913F-8F70-4574-9E80-D41123449899}"/>
              </a:ext>
            </a:extLst>
          </p:cNvPr>
          <p:cNvSpPr txBox="1"/>
          <p:nvPr/>
        </p:nvSpPr>
        <p:spPr>
          <a:xfrm>
            <a:off x="667232" y="91094"/>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
        <p:nvSpPr>
          <p:cNvPr id="15" name="Rettangolo 14">
            <a:extLst>
              <a:ext uri="{FF2B5EF4-FFF2-40B4-BE49-F238E27FC236}">
                <a16:creationId xmlns:a16="http://schemas.microsoft.com/office/drawing/2014/main" id="{9526E517-C6F4-4C8F-87FB-3CE7B1E7C26F}"/>
              </a:ext>
            </a:extLst>
          </p:cNvPr>
          <p:cNvSpPr/>
          <p:nvPr/>
        </p:nvSpPr>
        <p:spPr>
          <a:xfrm>
            <a:off x="2409135" y="476719"/>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40027350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21" name="Rettangolo arrotondato 20"/>
          <p:cNvSpPr/>
          <p:nvPr/>
        </p:nvSpPr>
        <p:spPr>
          <a:xfrm>
            <a:off x="671300" y="812874"/>
            <a:ext cx="7848872" cy="61904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800" b="1" dirty="0">
                <a:solidFill>
                  <a:schemeClr val="bg1"/>
                </a:solidFill>
              </a:rPr>
              <a:t>La scheda di autovalutazione aziendale</a:t>
            </a:r>
          </a:p>
        </p:txBody>
      </p:sp>
      <p:sp>
        <p:nvSpPr>
          <p:cNvPr id="8" name="Rectangle 2"/>
          <p:cNvSpPr>
            <a:spLocks noChangeArrowheads="1"/>
          </p:cNvSpPr>
          <p:nvPr/>
        </p:nvSpPr>
        <p:spPr bwMode="auto">
          <a:xfrm flipV="1">
            <a:off x="162186" y="691194"/>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grpSp>
        <p:nvGrpSpPr>
          <p:cNvPr id="5" name="Gruppo 4"/>
          <p:cNvGrpSpPr/>
          <p:nvPr/>
        </p:nvGrpSpPr>
        <p:grpSpPr>
          <a:xfrm>
            <a:off x="162186" y="1698260"/>
            <a:ext cx="8712968" cy="4181490"/>
            <a:chOff x="9543899" y="3073904"/>
            <a:chExt cx="9118049" cy="4379548"/>
          </a:xfrm>
        </p:grpSpPr>
        <p:pic>
          <p:nvPicPr>
            <p:cNvPr id="9" name="Picture 4" descr="FORMAZIONE: Macchine, polveri, carichi, sicurezza sul lavoro in segheria,  volume Inail"/>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47000"/>
                      </a14:imgEffect>
                      <a14:imgEffect>
                        <a14:brightnessContrast bright="40000" contrast="-40000"/>
                      </a14:imgEffect>
                    </a14:imgLayer>
                  </a14:imgProps>
                </a:ext>
                <a:ext uri="{28A0092B-C50C-407E-A947-70E740481C1C}">
                  <a14:useLocalDpi xmlns:a14="http://schemas.microsoft.com/office/drawing/2010/main" val="0"/>
                </a:ext>
              </a:extLst>
            </a:blip>
            <a:srcRect l="23191" t="11951"/>
            <a:stretch/>
          </p:blipFill>
          <p:spPr bwMode="auto">
            <a:xfrm flipH="1">
              <a:off x="9641858" y="3151824"/>
              <a:ext cx="9020090" cy="43016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ttangolo 3"/>
            <p:cNvSpPr/>
            <p:nvPr/>
          </p:nvSpPr>
          <p:spPr>
            <a:xfrm>
              <a:off x="9543899" y="3073904"/>
              <a:ext cx="9118049" cy="4301628"/>
            </a:xfrm>
            <a:prstGeom prst="rect">
              <a:avLst/>
            </a:prstGeom>
            <a:solidFill>
              <a:schemeClr val="bg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3" name="Rettangolo 2"/>
          <p:cNvSpPr/>
          <p:nvPr/>
        </p:nvSpPr>
        <p:spPr>
          <a:xfrm>
            <a:off x="297818" y="2762425"/>
            <a:ext cx="8364480" cy="4154984"/>
          </a:xfrm>
          <a:prstGeom prst="rect">
            <a:avLst/>
          </a:prstGeom>
        </p:spPr>
        <p:txBody>
          <a:bodyPr wrap="square">
            <a:spAutoFit/>
          </a:bodyPr>
          <a:lstStyle/>
          <a:p>
            <a:pPr algn="just"/>
            <a:r>
              <a:rPr lang="it-IT" sz="2400" b="1" u="sng" dirty="0">
                <a:solidFill>
                  <a:srgbClr val="0070C0"/>
                </a:solidFill>
              </a:rPr>
              <a:t>Pianificare l’attività di assistenza</a:t>
            </a:r>
          </a:p>
          <a:p>
            <a:pPr algn="just"/>
            <a:endParaRPr lang="it-IT" sz="2400" b="1" u="sng" dirty="0">
              <a:solidFill>
                <a:srgbClr val="0070C0"/>
              </a:solidFill>
            </a:endParaRPr>
          </a:p>
          <a:p>
            <a:pPr algn="just"/>
            <a:r>
              <a:rPr lang="it-IT" sz="2400" b="1" u="sng" dirty="0">
                <a:solidFill>
                  <a:srgbClr val="0070C0"/>
                </a:solidFill>
              </a:rPr>
              <a:t>Valutare l'applicazione delle buone pratiche riportate nel Documento di buone pratiche </a:t>
            </a:r>
            <a:r>
              <a:rPr lang="it-IT" sz="2400" dirty="0"/>
              <a:t>del Piano Mirato di Prevenzione del rischio cancerogeno per esposizione professionale a polveri di legno duro</a:t>
            </a:r>
            <a:endParaRPr lang="it-IT" sz="2400" b="1" u="sng" dirty="0">
              <a:solidFill>
                <a:srgbClr val="0070C0"/>
              </a:solidFill>
            </a:endParaRPr>
          </a:p>
          <a:p>
            <a:pPr algn="just"/>
            <a:r>
              <a:rPr lang="it-IT" sz="2400" b="1" u="sng" dirty="0">
                <a:solidFill>
                  <a:srgbClr val="0070C0"/>
                </a:solidFill>
              </a:rPr>
              <a:t>Pianificare l’attività ispettiva</a:t>
            </a:r>
            <a:r>
              <a:rPr lang="it-IT" sz="2400" dirty="0"/>
              <a:t> a partire dalle imprese che non hanno partecipato al PMP nonostante siano state invitate, da quelle che non hanno restituito la scheda di autovalutazione compilata, da quelle per le quali si sono rilevate situazioni a rischio dall’esame della scheda di autovalutazione</a:t>
            </a:r>
          </a:p>
        </p:txBody>
      </p:sp>
      <p:sp>
        <p:nvSpPr>
          <p:cNvPr id="10" name="Rettangolo 9"/>
          <p:cNvSpPr/>
          <p:nvPr/>
        </p:nvSpPr>
        <p:spPr>
          <a:xfrm>
            <a:off x="376268" y="2137362"/>
            <a:ext cx="4296027" cy="46166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lgn="just"/>
            <a:r>
              <a:rPr lang="it-IT" sz="2400" b="1" dirty="0">
                <a:solidFill>
                  <a:prstClr val="black"/>
                </a:solidFill>
              </a:rPr>
              <a:t>PER GLI ORGANI DI VIGILANZA</a:t>
            </a:r>
          </a:p>
        </p:txBody>
      </p:sp>
      <p:sp>
        <p:nvSpPr>
          <p:cNvPr id="11" name="Rettangolo 10"/>
          <p:cNvSpPr/>
          <p:nvPr/>
        </p:nvSpPr>
        <p:spPr>
          <a:xfrm>
            <a:off x="2028618" y="1538973"/>
            <a:ext cx="5207677" cy="461665"/>
          </a:xfrm>
          <a:prstGeom prst="rect">
            <a:avLst/>
          </a:prstGeom>
        </p:spPr>
        <p:txBody>
          <a:bodyPr wrap="square">
            <a:spAutoFit/>
          </a:bodyPr>
          <a:lstStyle/>
          <a:p>
            <a:pPr lvl="0">
              <a:defRPr/>
            </a:pPr>
            <a:r>
              <a:rPr lang="it-IT" sz="2400" b="1" dirty="0">
                <a:solidFill>
                  <a:srgbClr val="FF0000"/>
                </a:solidFill>
              </a:rPr>
              <a:t>Finalità della scheda di autovalutazione</a:t>
            </a:r>
            <a:endParaRPr lang="it-IT" sz="2800" b="1" dirty="0">
              <a:solidFill>
                <a:prstClr val="black"/>
              </a:solidFill>
            </a:endParaRPr>
          </a:p>
        </p:txBody>
      </p:sp>
      <p:pic>
        <p:nvPicPr>
          <p:cNvPr id="12" name="Immagine 11">
            <a:extLst>
              <a:ext uri="{FF2B5EF4-FFF2-40B4-BE49-F238E27FC236}">
                <a16:creationId xmlns:a16="http://schemas.microsoft.com/office/drawing/2014/main" id="{C5A2BF31-0123-4F8D-8D3A-E61E8FD6942A}"/>
              </a:ext>
            </a:extLst>
          </p:cNvPr>
          <p:cNvPicPr>
            <a:picLocks noChangeAspect="1"/>
          </p:cNvPicPr>
          <p:nvPr/>
        </p:nvPicPr>
        <p:blipFill>
          <a:blip r:embed="rId5"/>
          <a:stretch>
            <a:fillRect/>
          </a:stretch>
        </p:blipFill>
        <p:spPr>
          <a:xfrm>
            <a:off x="31051" y="78299"/>
            <a:ext cx="561850" cy="604522"/>
          </a:xfrm>
          <a:prstGeom prst="rect">
            <a:avLst/>
          </a:prstGeom>
        </p:spPr>
      </p:pic>
      <p:sp>
        <p:nvSpPr>
          <p:cNvPr id="13" name="CasellaDiTesto 12">
            <a:extLst>
              <a:ext uri="{FF2B5EF4-FFF2-40B4-BE49-F238E27FC236}">
                <a16:creationId xmlns:a16="http://schemas.microsoft.com/office/drawing/2014/main" id="{37E6BBF9-A938-4203-92F2-AE323853C112}"/>
              </a:ext>
            </a:extLst>
          </p:cNvPr>
          <p:cNvSpPr txBox="1"/>
          <p:nvPr/>
        </p:nvSpPr>
        <p:spPr>
          <a:xfrm>
            <a:off x="667232" y="91094"/>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
        <p:nvSpPr>
          <p:cNvPr id="16" name="Rettangolo 15">
            <a:extLst>
              <a:ext uri="{FF2B5EF4-FFF2-40B4-BE49-F238E27FC236}">
                <a16:creationId xmlns:a16="http://schemas.microsoft.com/office/drawing/2014/main" id="{75307671-F617-446C-BE4F-F97D5590406C}"/>
              </a:ext>
            </a:extLst>
          </p:cNvPr>
          <p:cNvSpPr/>
          <p:nvPr/>
        </p:nvSpPr>
        <p:spPr>
          <a:xfrm>
            <a:off x="2409135" y="476719"/>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238605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21" name="Rettangolo arrotondato 20"/>
          <p:cNvSpPr/>
          <p:nvPr/>
        </p:nvSpPr>
        <p:spPr>
          <a:xfrm>
            <a:off x="683568" y="906082"/>
            <a:ext cx="7848872" cy="61904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800" b="1" dirty="0">
                <a:solidFill>
                  <a:schemeClr val="bg1"/>
                </a:solidFill>
              </a:rPr>
              <a:t>La scheda di autovalutazione aziendale</a:t>
            </a:r>
          </a:p>
        </p:txBody>
      </p:sp>
      <p:sp>
        <p:nvSpPr>
          <p:cNvPr id="8" name="Rectangle 2"/>
          <p:cNvSpPr>
            <a:spLocks noChangeArrowheads="1"/>
          </p:cNvSpPr>
          <p:nvPr/>
        </p:nvSpPr>
        <p:spPr bwMode="auto">
          <a:xfrm flipV="1">
            <a:off x="179512" y="72936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grpSp>
        <p:nvGrpSpPr>
          <p:cNvPr id="5" name="Gruppo 4"/>
          <p:cNvGrpSpPr/>
          <p:nvPr/>
        </p:nvGrpSpPr>
        <p:grpSpPr>
          <a:xfrm>
            <a:off x="176708" y="1695410"/>
            <a:ext cx="8712968" cy="4181490"/>
            <a:chOff x="9543899" y="3073904"/>
            <a:chExt cx="9118049" cy="4379548"/>
          </a:xfrm>
        </p:grpSpPr>
        <p:pic>
          <p:nvPicPr>
            <p:cNvPr id="9" name="Picture 4" descr="FORMAZIONE: Macchine, polveri, carichi, sicurezza sul lavoro in segheria,  volume Inail"/>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47000"/>
                      </a14:imgEffect>
                      <a14:imgEffect>
                        <a14:brightnessContrast bright="40000" contrast="-40000"/>
                      </a14:imgEffect>
                    </a14:imgLayer>
                  </a14:imgProps>
                </a:ext>
                <a:ext uri="{28A0092B-C50C-407E-A947-70E740481C1C}">
                  <a14:useLocalDpi xmlns:a14="http://schemas.microsoft.com/office/drawing/2010/main" val="0"/>
                </a:ext>
              </a:extLst>
            </a:blip>
            <a:srcRect l="23191" t="11951"/>
            <a:stretch/>
          </p:blipFill>
          <p:spPr bwMode="auto">
            <a:xfrm flipH="1">
              <a:off x="9641858" y="3151824"/>
              <a:ext cx="9020090" cy="43016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ttangolo 3"/>
            <p:cNvSpPr/>
            <p:nvPr/>
          </p:nvSpPr>
          <p:spPr>
            <a:xfrm>
              <a:off x="9543899" y="3073904"/>
              <a:ext cx="9118049" cy="4301628"/>
            </a:xfrm>
            <a:prstGeom prst="rect">
              <a:avLst/>
            </a:prstGeom>
            <a:solidFill>
              <a:schemeClr val="bg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sp>
        <p:nvSpPr>
          <p:cNvPr id="12" name="Rettangolo 11"/>
          <p:cNvSpPr/>
          <p:nvPr/>
        </p:nvSpPr>
        <p:spPr>
          <a:xfrm>
            <a:off x="1356093" y="1988840"/>
            <a:ext cx="6503821" cy="1261884"/>
          </a:xfrm>
          <a:prstGeom prst="rect">
            <a:avLst/>
          </a:prstGeom>
        </p:spPr>
        <p:txBody>
          <a:bodyPr wrap="square">
            <a:spAutoFit/>
          </a:bodyPr>
          <a:lstStyle/>
          <a:p>
            <a:pPr lvl="0" algn="ctr">
              <a:defRPr/>
            </a:pPr>
            <a:r>
              <a:rPr lang="it-IT" sz="2400" b="1" dirty="0">
                <a:solidFill>
                  <a:srgbClr val="FF0000"/>
                </a:solidFill>
              </a:rPr>
              <a:t>Compilazione e restituzione </a:t>
            </a:r>
          </a:p>
          <a:p>
            <a:pPr lvl="0" algn="ctr">
              <a:defRPr/>
            </a:pPr>
            <a:r>
              <a:rPr lang="it-IT" sz="2400" b="1" dirty="0">
                <a:solidFill>
                  <a:srgbClr val="FF0000"/>
                </a:solidFill>
              </a:rPr>
              <a:t>della scheda di autovalutazione</a:t>
            </a:r>
          </a:p>
          <a:p>
            <a:pPr lvl="0">
              <a:defRPr/>
            </a:pPr>
            <a:endParaRPr lang="it-IT" sz="2800" b="1" dirty="0">
              <a:solidFill>
                <a:prstClr val="black"/>
              </a:solidFill>
            </a:endParaRPr>
          </a:p>
        </p:txBody>
      </p:sp>
      <p:pic>
        <p:nvPicPr>
          <p:cNvPr id="10" name="Picture 2" descr="MUD 2019: le istruzioni per la compilazione"/>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8329" y="3068960"/>
            <a:ext cx="3503189"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oncorso ispettivo: Dario Missaglia scrive al Ministro all&amp;#39;Istruzione  Patrizio Bianchi :: Associazione professionale Proteo Fare Sape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48064" y="3270215"/>
            <a:ext cx="3843978" cy="192198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a:extLst>
              <a:ext uri="{FF2B5EF4-FFF2-40B4-BE49-F238E27FC236}">
                <a16:creationId xmlns:a16="http://schemas.microsoft.com/office/drawing/2014/main" id="{14C207BB-8E07-49D1-A1BF-98893E9C5802}"/>
              </a:ext>
            </a:extLst>
          </p:cNvPr>
          <p:cNvPicPr>
            <a:picLocks noChangeAspect="1"/>
          </p:cNvPicPr>
          <p:nvPr/>
        </p:nvPicPr>
        <p:blipFill>
          <a:blip r:embed="rId7"/>
          <a:stretch>
            <a:fillRect/>
          </a:stretch>
        </p:blipFill>
        <p:spPr>
          <a:xfrm>
            <a:off x="121718" y="35594"/>
            <a:ext cx="561850" cy="604522"/>
          </a:xfrm>
          <a:prstGeom prst="rect">
            <a:avLst/>
          </a:prstGeom>
        </p:spPr>
      </p:pic>
      <p:sp>
        <p:nvSpPr>
          <p:cNvPr id="14" name="CasellaDiTesto 13">
            <a:extLst>
              <a:ext uri="{FF2B5EF4-FFF2-40B4-BE49-F238E27FC236}">
                <a16:creationId xmlns:a16="http://schemas.microsoft.com/office/drawing/2014/main" id="{648421A1-CA38-4184-B6C0-1863BB5D9583}"/>
              </a:ext>
            </a:extLst>
          </p:cNvPr>
          <p:cNvSpPr txBox="1"/>
          <p:nvPr/>
        </p:nvSpPr>
        <p:spPr>
          <a:xfrm>
            <a:off x="667232" y="91094"/>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
        <p:nvSpPr>
          <p:cNvPr id="15" name="Rettangolo 14">
            <a:extLst>
              <a:ext uri="{FF2B5EF4-FFF2-40B4-BE49-F238E27FC236}">
                <a16:creationId xmlns:a16="http://schemas.microsoft.com/office/drawing/2014/main" id="{5920F6B5-CFEA-4DF4-9F20-22E038EBA002}"/>
              </a:ext>
            </a:extLst>
          </p:cNvPr>
          <p:cNvSpPr/>
          <p:nvPr/>
        </p:nvSpPr>
        <p:spPr>
          <a:xfrm>
            <a:off x="2409135" y="476719"/>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511999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21" name="Rettangolo arrotondato 20"/>
          <p:cNvSpPr/>
          <p:nvPr/>
        </p:nvSpPr>
        <p:spPr>
          <a:xfrm>
            <a:off x="683568" y="906082"/>
            <a:ext cx="7848872" cy="61904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800" b="1" dirty="0">
                <a:solidFill>
                  <a:schemeClr val="bg1"/>
                </a:solidFill>
              </a:rPr>
              <a:t>La scheda di autovalutazione aziendale</a:t>
            </a:r>
          </a:p>
        </p:txBody>
      </p:sp>
      <p:sp>
        <p:nvSpPr>
          <p:cNvPr id="8" name="Rectangle 2"/>
          <p:cNvSpPr>
            <a:spLocks noChangeArrowheads="1"/>
          </p:cNvSpPr>
          <p:nvPr/>
        </p:nvSpPr>
        <p:spPr bwMode="auto">
          <a:xfrm flipV="1">
            <a:off x="179512" y="72936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grpSp>
        <p:nvGrpSpPr>
          <p:cNvPr id="5" name="Gruppo 4"/>
          <p:cNvGrpSpPr/>
          <p:nvPr/>
        </p:nvGrpSpPr>
        <p:grpSpPr>
          <a:xfrm>
            <a:off x="176708" y="1695410"/>
            <a:ext cx="8712968" cy="4181490"/>
            <a:chOff x="9543899" y="3073904"/>
            <a:chExt cx="9118049" cy="4379548"/>
          </a:xfrm>
        </p:grpSpPr>
        <p:pic>
          <p:nvPicPr>
            <p:cNvPr id="9" name="Picture 4" descr="FORMAZIONE: Macchine, polveri, carichi, sicurezza sul lavoro in segheria,  volume Inail"/>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47000"/>
                      </a14:imgEffect>
                      <a14:imgEffect>
                        <a14:brightnessContrast bright="40000" contrast="-40000"/>
                      </a14:imgEffect>
                    </a14:imgLayer>
                  </a14:imgProps>
                </a:ext>
                <a:ext uri="{28A0092B-C50C-407E-A947-70E740481C1C}">
                  <a14:useLocalDpi xmlns:a14="http://schemas.microsoft.com/office/drawing/2010/main" val="0"/>
                </a:ext>
              </a:extLst>
            </a:blip>
            <a:srcRect l="23191" t="11951"/>
            <a:stretch/>
          </p:blipFill>
          <p:spPr bwMode="auto">
            <a:xfrm flipH="1">
              <a:off x="9641858" y="3151824"/>
              <a:ext cx="9020090" cy="43016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 name="Rettangolo 3"/>
            <p:cNvSpPr/>
            <p:nvPr/>
          </p:nvSpPr>
          <p:spPr>
            <a:xfrm>
              <a:off x="9543899" y="3073904"/>
              <a:ext cx="9118049" cy="4301628"/>
            </a:xfrm>
            <a:prstGeom prst="rect">
              <a:avLst/>
            </a:prstGeom>
            <a:solidFill>
              <a:schemeClr val="bg1">
                <a:alpha val="78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grpSp>
      <p:pic>
        <p:nvPicPr>
          <p:cNvPr id="18434" name="Picture 2" descr="MUD 2019: le istruzioni per la compilazione"/>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9512" y="1710899"/>
            <a:ext cx="2806159" cy="1845778"/>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1"/>
          <p:cNvSpPr/>
          <p:nvPr/>
        </p:nvSpPr>
        <p:spPr>
          <a:xfrm>
            <a:off x="3196235" y="2846272"/>
            <a:ext cx="4010902" cy="369332"/>
          </a:xfrm>
          <a:prstGeom prst="rect">
            <a:avLst/>
          </a:prstGeom>
        </p:spPr>
        <p:txBody>
          <a:bodyPr wrap="square">
            <a:spAutoFit/>
          </a:bodyPr>
          <a:lstStyle/>
          <a:p>
            <a:r>
              <a:rPr lang="it-IT" b="1" dirty="0">
                <a:solidFill>
                  <a:srgbClr val="FF0000"/>
                </a:solidFill>
              </a:rPr>
              <a:t>Chi la compila?</a:t>
            </a:r>
            <a:endParaRPr lang="it-IT" dirty="0"/>
          </a:p>
        </p:txBody>
      </p:sp>
      <p:sp>
        <p:nvSpPr>
          <p:cNvPr id="10" name="Rettangolo 9"/>
          <p:cNvSpPr/>
          <p:nvPr/>
        </p:nvSpPr>
        <p:spPr>
          <a:xfrm>
            <a:off x="3145009" y="3156567"/>
            <a:ext cx="4680520" cy="400110"/>
          </a:xfrm>
          <a:prstGeom prst="rect">
            <a:avLst/>
          </a:prstGeom>
        </p:spPr>
        <p:txBody>
          <a:bodyPr wrap="square">
            <a:spAutoFit/>
          </a:bodyPr>
          <a:lstStyle/>
          <a:p>
            <a:pPr lvl="0">
              <a:defRPr/>
            </a:pPr>
            <a:r>
              <a:rPr lang="it-IT" sz="2000" b="1" dirty="0">
                <a:solidFill>
                  <a:prstClr val="black"/>
                </a:solidFill>
              </a:rPr>
              <a:t>Il datore di lavoro o un suo delegato</a:t>
            </a:r>
            <a:endParaRPr lang="it-IT" sz="2000" b="1" dirty="0">
              <a:solidFill>
                <a:prstClr val="black"/>
              </a:solidFill>
              <a:latin typeface="Arial" panose="020B0604020202020204" pitchFamily="34" charset="0"/>
              <a:cs typeface="Arial" panose="020B0604020202020204" pitchFamily="34" charset="0"/>
            </a:endParaRPr>
          </a:p>
        </p:txBody>
      </p:sp>
      <p:pic>
        <p:nvPicPr>
          <p:cNvPr id="18436" name="Picture 4" descr="Concorso ispettivo: Dario Missaglia scrive al Ministro all&amp;#39;Istruzione  Patrizio Bianchi :: Associazione professionale Proteo Fare Sape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610" y="4117722"/>
            <a:ext cx="2808936" cy="1404468"/>
          </a:xfrm>
          <a:prstGeom prst="rect">
            <a:avLst/>
          </a:prstGeom>
          <a:noFill/>
          <a:extLst>
            <a:ext uri="{909E8E84-426E-40DD-AFC4-6F175D3DCCD1}">
              <a14:hiddenFill xmlns:a14="http://schemas.microsoft.com/office/drawing/2010/main">
                <a:solidFill>
                  <a:srgbClr val="FFFFFF"/>
                </a:solidFill>
              </a14:hiddenFill>
            </a:ext>
          </a:extLst>
        </p:spPr>
      </p:pic>
      <p:sp>
        <p:nvSpPr>
          <p:cNvPr id="3" name="Rettangolo 2"/>
          <p:cNvSpPr/>
          <p:nvPr/>
        </p:nvSpPr>
        <p:spPr>
          <a:xfrm>
            <a:off x="3135399" y="3933056"/>
            <a:ext cx="1654940" cy="369332"/>
          </a:xfrm>
          <a:prstGeom prst="rect">
            <a:avLst/>
          </a:prstGeom>
        </p:spPr>
        <p:txBody>
          <a:bodyPr wrap="none">
            <a:spAutoFit/>
          </a:bodyPr>
          <a:lstStyle/>
          <a:p>
            <a:r>
              <a:rPr lang="it-IT" b="1" dirty="0">
                <a:solidFill>
                  <a:srgbClr val="FF0000"/>
                </a:solidFill>
              </a:rPr>
              <a:t>Da restituire a: </a:t>
            </a:r>
            <a:endParaRPr lang="it-IT" dirty="0"/>
          </a:p>
        </p:txBody>
      </p:sp>
      <p:sp>
        <p:nvSpPr>
          <p:cNvPr id="13" name="Rettangolo 12"/>
          <p:cNvSpPr/>
          <p:nvPr/>
        </p:nvSpPr>
        <p:spPr>
          <a:xfrm>
            <a:off x="3156125" y="4292133"/>
            <a:ext cx="4680520" cy="400110"/>
          </a:xfrm>
          <a:prstGeom prst="rect">
            <a:avLst/>
          </a:prstGeom>
        </p:spPr>
        <p:txBody>
          <a:bodyPr wrap="square">
            <a:spAutoFit/>
          </a:bodyPr>
          <a:lstStyle/>
          <a:p>
            <a:pPr lvl="0">
              <a:defRPr/>
            </a:pPr>
            <a:r>
              <a:rPr lang="it-IT" sz="2000" b="1" i="1" dirty="0">
                <a:solidFill>
                  <a:schemeClr val="bg1">
                    <a:lumMod val="65000"/>
                  </a:schemeClr>
                </a:solidFill>
              </a:rPr>
              <a:t>Indicare riferimenti precisi</a:t>
            </a:r>
            <a:endParaRPr lang="it-IT" sz="2000" b="1" i="1" dirty="0">
              <a:solidFill>
                <a:schemeClr val="bg1">
                  <a:lumMod val="65000"/>
                </a:schemeClr>
              </a:solidFill>
              <a:latin typeface="Arial" panose="020B0604020202020204" pitchFamily="34" charset="0"/>
              <a:cs typeface="Arial" panose="020B0604020202020204" pitchFamily="34" charset="0"/>
            </a:endParaRPr>
          </a:p>
        </p:txBody>
      </p:sp>
      <p:sp>
        <p:nvSpPr>
          <p:cNvPr id="14" name="Rettangolo 13"/>
          <p:cNvSpPr/>
          <p:nvPr/>
        </p:nvSpPr>
        <p:spPr>
          <a:xfrm>
            <a:off x="3241389" y="4968759"/>
            <a:ext cx="929935" cy="369332"/>
          </a:xfrm>
          <a:prstGeom prst="rect">
            <a:avLst/>
          </a:prstGeom>
        </p:spPr>
        <p:txBody>
          <a:bodyPr wrap="none">
            <a:spAutoFit/>
          </a:bodyPr>
          <a:lstStyle/>
          <a:p>
            <a:r>
              <a:rPr lang="it-IT" b="1" dirty="0">
                <a:solidFill>
                  <a:srgbClr val="FF0000"/>
                </a:solidFill>
              </a:rPr>
              <a:t>Entro il:</a:t>
            </a:r>
            <a:endParaRPr lang="it-IT" dirty="0"/>
          </a:p>
        </p:txBody>
      </p:sp>
      <p:sp>
        <p:nvSpPr>
          <p:cNvPr id="16" name="Rettangolo 15"/>
          <p:cNvSpPr/>
          <p:nvPr/>
        </p:nvSpPr>
        <p:spPr>
          <a:xfrm>
            <a:off x="3156125" y="1769806"/>
            <a:ext cx="4010902" cy="369332"/>
          </a:xfrm>
          <a:prstGeom prst="rect">
            <a:avLst/>
          </a:prstGeom>
        </p:spPr>
        <p:txBody>
          <a:bodyPr wrap="square">
            <a:spAutoFit/>
          </a:bodyPr>
          <a:lstStyle/>
          <a:p>
            <a:r>
              <a:rPr lang="it-IT" b="1" dirty="0">
                <a:solidFill>
                  <a:srgbClr val="FF0000"/>
                </a:solidFill>
              </a:rPr>
              <a:t>Dove si trova?</a:t>
            </a:r>
            <a:endParaRPr lang="it-IT" dirty="0"/>
          </a:p>
        </p:txBody>
      </p:sp>
      <p:sp>
        <p:nvSpPr>
          <p:cNvPr id="17" name="Rettangolo 16"/>
          <p:cNvSpPr/>
          <p:nvPr/>
        </p:nvSpPr>
        <p:spPr>
          <a:xfrm>
            <a:off x="3241388" y="2138386"/>
            <a:ext cx="5648287" cy="400110"/>
          </a:xfrm>
          <a:prstGeom prst="rect">
            <a:avLst/>
          </a:prstGeom>
        </p:spPr>
        <p:txBody>
          <a:bodyPr wrap="square">
            <a:spAutoFit/>
          </a:bodyPr>
          <a:lstStyle/>
          <a:p>
            <a:pPr lvl="0">
              <a:defRPr/>
            </a:pPr>
            <a:r>
              <a:rPr lang="it-IT" sz="2000" b="1" i="1" dirty="0">
                <a:solidFill>
                  <a:schemeClr val="bg1">
                    <a:lumMod val="65000"/>
                  </a:schemeClr>
                </a:solidFill>
              </a:rPr>
              <a:t>Indicare eventuale sito dove è presente la scheda</a:t>
            </a:r>
            <a:endParaRPr lang="it-IT" sz="2000" b="1" i="1" dirty="0">
              <a:solidFill>
                <a:schemeClr val="bg1">
                  <a:lumMod val="65000"/>
                </a:schemeClr>
              </a:solidFill>
              <a:latin typeface="Arial" panose="020B0604020202020204" pitchFamily="34" charset="0"/>
              <a:cs typeface="Arial" panose="020B0604020202020204" pitchFamily="34" charset="0"/>
            </a:endParaRPr>
          </a:p>
        </p:txBody>
      </p:sp>
      <p:sp>
        <p:nvSpPr>
          <p:cNvPr id="18" name="Rettangolo 17"/>
          <p:cNvSpPr/>
          <p:nvPr/>
        </p:nvSpPr>
        <p:spPr>
          <a:xfrm>
            <a:off x="3329220" y="5318634"/>
            <a:ext cx="4680520" cy="400110"/>
          </a:xfrm>
          <a:prstGeom prst="rect">
            <a:avLst/>
          </a:prstGeom>
        </p:spPr>
        <p:txBody>
          <a:bodyPr wrap="square">
            <a:spAutoFit/>
          </a:bodyPr>
          <a:lstStyle/>
          <a:p>
            <a:pPr lvl="0">
              <a:defRPr/>
            </a:pPr>
            <a:r>
              <a:rPr lang="it-IT" sz="2000" b="1" i="1" dirty="0">
                <a:solidFill>
                  <a:schemeClr val="bg1">
                    <a:lumMod val="65000"/>
                  </a:schemeClr>
                </a:solidFill>
              </a:rPr>
              <a:t>Indicare data di consegna</a:t>
            </a:r>
            <a:endParaRPr lang="it-IT" sz="2000" b="1" i="1" dirty="0">
              <a:solidFill>
                <a:schemeClr val="bg1">
                  <a:lumMod val="65000"/>
                </a:schemeClr>
              </a:solidFill>
              <a:latin typeface="Arial" panose="020B0604020202020204" pitchFamily="34" charset="0"/>
              <a:cs typeface="Arial" panose="020B0604020202020204" pitchFamily="34" charset="0"/>
            </a:endParaRPr>
          </a:p>
        </p:txBody>
      </p:sp>
      <p:pic>
        <p:nvPicPr>
          <p:cNvPr id="19" name="Immagine 18">
            <a:extLst>
              <a:ext uri="{FF2B5EF4-FFF2-40B4-BE49-F238E27FC236}">
                <a16:creationId xmlns:a16="http://schemas.microsoft.com/office/drawing/2014/main" id="{8EA33AC0-7DB8-434D-A8AC-C83AD9CF98AE}"/>
              </a:ext>
            </a:extLst>
          </p:cNvPr>
          <p:cNvPicPr>
            <a:picLocks noChangeAspect="1"/>
          </p:cNvPicPr>
          <p:nvPr/>
        </p:nvPicPr>
        <p:blipFill>
          <a:blip r:embed="rId7"/>
          <a:stretch>
            <a:fillRect/>
          </a:stretch>
        </p:blipFill>
        <p:spPr>
          <a:xfrm>
            <a:off x="176708" y="32506"/>
            <a:ext cx="561850" cy="604522"/>
          </a:xfrm>
          <a:prstGeom prst="rect">
            <a:avLst/>
          </a:prstGeom>
        </p:spPr>
      </p:pic>
      <p:sp>
        <p:nvSpPr>
          <p:cNvPr id="20" name="CasellaDiTesto 19">
            <a:extLst>
              <a:ext uri="{FF2B5EF4-FFF2-40B4-BE49-F238E27FC236}">
                <a16:creationId xmlns:a16="http://schemas.microsoft.com/office/drawing/2014/main" id="{C48B302C-F591-42F2-B321-AC74DFA56491}"/>
              </a:ext>
            </a:extLst>
          </p:cNvPr>
          <p:cNvSpPr txBox="1"/>
          <p:nvPr/>
        </p:nvSpPr>
        <p:spPr>
          <a:xfrm>
            <a:off x="667232" y="91094"/>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
        <p:nvSpPr>
          <p:cNvPr id="22" name="Rettangolo 21">
            <a:extLst>
              <a:ext uri="{FF2B5EF4-FFF2-40B4-BE49-F238E27FC236}">
                <a16:creationId xmlns:a16="http://schemas.microsoft.com/office/drawing/2014/main" id="{E6A045E2-30BF-4BA2-A41B-34B5DCAC07DC}"/>
              </a:ext>
            </a:extLst>
          </p:cNvPr>
          <p:cNvSpPr/>
          <p:nvPr/>
        </p:nvSpPr>
        <p:spPr>
          <a:xfrm>
            <a:off x="2409135" y="476719"/>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243744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28000"/>
          </a:schemeClr>
        </a:solidFill>
        <a:effectLst/>
      </p:bgPr>
    </p:bg>
    <p:spTree>
      <p:nvGrpSpPr>
        <p:cNvPr id="1" name=""/>
        <p:cNvGrpSpPr/>
        <p:nvPr/>
      </p:nvGrpSpPr>
      <p:grpSpPr>
        <a:xfrm>
          <a:off x="0" y="0"/>
          <a:ext cx="0" cy="0"/>
          <a:chOff x="0" y="0"/>
          <a:chExt cx="0" cy="0"/>
        </a:xfrm>
      </p:grpSpPr>
      <p:sp>
        <p:nvSpPr>
          <p:cNvPr id="8" name="Rectangle 2"/>
          <p:cNvSpPr>
            <a:spLocks noChangeArrowheads="1"/>
          </p:cNvSpPr>
          <p:nvPr/>
        </p:nvSpPr>
        <p:spPr bwMode="auto">
          <a:xfrm flipV="1">
            <a:off x="179512" y="72936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17" name="Rettangolo 16"/>
          <p:cNvSpPr/>
          <p:nvPr/>
        </p:nvSpPr>
        <p:spPr>
          <a:xfrm>
            <a:off x="1284085" y="1844824"/>
            <a:ext cx="6503821" cy="461665"/>
          </a:xfrm>
          <a:prstGeom prst="rect">
            <a:avLst/>
          </a:prstGeom>
        </p:spPr>
        <p:txBody>
          <a:bodyPr wrap="square">
            <a:spAutoFit/>
          </a:bodyPr>
          <a:lstStyle/>
          <a:p>
            <a:pPr lvl="0" algn="ctr">
              <a:defRPr/>
            </a:pPr>
            <a:r>
              <a:rPr lang="it-IT" sz="2400" b="1" dirty="0">
                <a:solidFill>
                  <a:srgbClr val="FF0000"/>
                </a:solidFill>
              </a:rPr>
              <a:t>SEZIONI PRINCIPALI</a:t>
            </a:r>
            <a:endParaRPr lang="it-IT" sz="2800" b="1" dirty="0">
              <a:solidFill>
                <a:prstClr val="black"/>
              </a:solidFill>
            </a:endParaRPr>
          </a:p>
        </p:txBody>
      </p:sp>
      <p:sp>
        <p:nvSpPr>
          <p:cNvPr id="18" name="Rettangolo arrotondato 17"/>
          <p:cNvSpPr/>
          <p:nvPr/>
        </p:nvSpPr>
        <p:spPr>
          <a:xfrm>
            <a:off x="683568" y="906082"/>
            <a:ext cx="7848872" cy="61904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800" b="1" dirty="0">
                <a:solidFill>
                  <a:schemeClr val="bg1"/>
                </a:solidFill>
              </a:rPr>
              <a:t>La scheda di autovalutazione aziendale</a:t>
            </a:r>
          </a:p>
        </p:txBody>
      </p:sp>
      <p:sp>
        <p:nvSpPr>
          <p:cNvPr id="19" name="Rettangolo 18"/>
          <p:cNvSpPr/>
          <p:nvPr/>
        </p:nvSpPr>
        <p:spPr>
          <a:xfrm>
            <a:off x="179512" y="2567916"/>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INFORMAZIONI GENERALI</a:t>
            </a:r>
          </a:p>
        </p:txBody>
      </p:sp>
      <p:sp>
        <p:nvSpPr>
          <p:cNvPr id="20" name="Rettangolo 19"/>
          <p:cNvSpPr/>
          <p:nvPr/>
        </p:nvSpPr>
        <p:spPr>
          <a:xfrm>
            <a:off x="178405" y="301419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1. RISORSE UMANE</a:t>
            </a:r>
          </a:p>
        </p:txBody>
      </p:sp>
      <p:sp>
        <p:nvSpPr>
          <p:cNvPr id="22" name="Rettangolo 21"/>
          <p:cNvSpPr/>
          <p:nvPr/>
        </p:nvSpPr>
        <p:spPr>
          <a:xfrm>
            <a:off x="178404" y="3489792"/>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2. ASSETTO E STRUTTURE DI PREVENZIONE</a:t>
            </a:r>
          </a:p>
        </p:txBody>
      </p:sp>
      <p:sp>
        <p:nvSpPr>
          <p:cNvPr id="23" name="Rettangolo 22"/>
          <p:cNvSpPr/>
          <p:nvPr/>
        </p:nvSpPr>
        <p:spPr>
          <a:xfrm>
            <a:off x="179512" y="3980746"/>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3. VALUTAZIONE DEL RISCHIO</a:t>
            </a:r>
          </a:p>
        </p:txBody>
      </p:sp>
      <p:sp>
        <p:nvSpPr>
          <p:cNvPr id="25" name="Rettangolo 24"/>
          <p:cNvSpPr/>
          <p:nvPr/>
        </p:nvSpPr>
        <p:spPr>
          <a:xfrm>
            <a:off x="178403" y="4471700"/>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4. REACH E CLP</a:t>
            </a:r>
          </a:p>
        </p:txBody>
      </p:sp>
      <p:sp>
        <p:nvSpPr>
          <p:cNvPr id="26" name="Rettangolo 25"/>
          <p:cNvSpPr/>
          <p:nvPr/>
        </p:nvSpPr>
        <p:spPr>
          <a:xfrm>
            <a:off x="162526" y="4962654"/>
            <a:ext cx="8647675" cy="3385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it-IT" sz="1600" b="1" dirty="0"/>
              <a:t>5. CONSIDERAZIONI</a:t>
            </a:r>
          </a:p>
        </p:txBody>
      </p:sp>
      <p:pic>
        <p:nvPicPr>
          <p:cNvPr id="12" name="Immagine 11">
            <a:extLst>
              <a:ext uri="{FF2B5EF4-FFF2-40B4-BE49-F238E27FC236}">
                <a16:creationId xmlns:a16="http://schemas.microsoft.com/office/drawing/2014/main" id="{A1F8B630-6708-40BC-B924-3166199B43AE}"/>
              </a:ext>
            </a:extLst>
          </p:cNvPr>
          <p:cNvPicPr>
            <a:picLocks noChangeAspect="1"/>
          </p:cNvPicPr>
          <p:nvPr/>
        </p:nvPicPr>
        <p:blipFill>
          <a:blip r:embed="rId3"/>
          <a:stretch>
            <a:fillRect/>
          </a:stretch>
        </p:blipFill>
        <p:spPr>
          <a:xfrm>
            <a:off x="143446" y="56316"/>
            <a:ext cx="561850" cy="604522"/>
          </a:xfrm>
          <a:prstGeom prst="rect">
            <a:avLst/>
          </a:prstGeom>
        </p:spPr>
      </p:pic>
      <p:sp>
        <p:nvSpPr>
          <p:cNvPr id="13" name="CasellaDiTesto 12">
            <a:extLst>
              <a:ext uri="{FF2B5EF4-FFF2-40B4-BE49-F238E27FC236}">
                <a16:creationId xmlns:a16="http://schemas.microsoft.com/office/drawing/2014/main" id="{8D397E1B-585D-49F2-979E-83D44713BF30}"/>
              </a:ext>
            </a:extLst>
          </p:cNvPr>
          <p:cNvSpPr txBox="1"/>
          <p:nvPr/>
        </p:nvSpPr>
        <p:spPr>
          <a:xfrm>
            <a:off x="667232" y="91094"/>
            <a:ext cx="1080120" cy="523220"/>
          </a:xfrm>
          <a:prstGeom prst="rect">
            <a:avLst/>
          </a:prstGeom>
          <a:noFill/>
        </p:spPr>
        <p:txBody>
          <a:bodyPr wrap="square" rtlCol="0">
            <a:spAutoFit/>
          </a:bodyPr>
          <a:lstStyle/>
          <a:p>
            <a:r>
              <a:rPr lang="it-IT" sz="1400" b="1" dirty="0" err="1"/>
              <a:t>SPreSAL</a:t>
            </a:r>
            <a:r>
              <a:rPr lang="it-IT" sz="1400" b="1" dirty="0"/>
              <a:t> di</a:t>
            </a:r>
          </a:p>
          <a:p>
            <a:r>
              <a:rPr lang="it-IT" sz="1400" b="1" dirty="0"/>
              <a:t>_________ </a:t>
            </a:r>
          </a:p>
        </p:txBody>
      </p:sp>
      <p:sp>
        <p:nvSpPr>
          <p:cNvPr id="14" name="Rettangolo 13">
            <a:extLst>
              <a:ext uri="{FF2B5EF4-FFF2-40B4-BE49-F238E27FC236}">
                <a16:creationId xmlns:a16="http://schemas.microsoft.com/office/drawing/2014/main" id="{5066375C-B64C-4EA4-9F39-A0EF522DA1B8}"/>
              </a:ext>
            </a:extLst>
          </p:cNvPr>
          <p:cNvSpPr/>
          <p:nvPr/>
        </p:nvSpPr>
        <p:spPr>
          <a:xfrm>
            <a:off x="2409135" y="476719"/>
            <a:ext cx="6618455"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331231735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838</Words>
  <Application>Microsoft Office PowerPoint</Application>
  <PresentationFormat>Presentazione su schermo (4:3)</PresentationFormat>
  <Paragraphs>151</Paragraphs>
  <Slides>25</Slides>
  <Notes>24</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25</vt:i4>
      </vt:variant>
    </vt:vector>
  </HeadingPairs>
  <TitlesOfParts>
    <vt:vector size="28" baseType="lpstr">
      <vt:lpstr>Arial</vt:lpstr>
      <vt:lpstr>Calibri</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Paolo Desogus</dc:creator>
  <cp:lastModifiedBy>Sergio Stecchi</cp:lastModifiedBy>
  <cp:revision>125</cp:revision>
  <dcterms:created xsi:type="dcterms:W3CDTF">2021-11-16T10:35:22Z</dcterms:created>
  <dcterms:modified xsi:type="dcterms:W3CDTF">2022-04-05T09:30:12Z</dcterms:modified>
</cp:coreProperties>
</file>